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73" r:id="rId6"/>
    <p:sldId id="261" r:id="rId7"/>
    <p:sldId id="262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C9ACD-ED44-4A6A-BCF9-8DC0C3D735A1}" type="datetimeFigureOut">
              <a:rPr lang="uk-UA" smtClean="0"/>
              <a:t>04.10.2016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17DCB-00EA-44B7-A2CD-E87426D5BA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0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17DCB-00EA-44B7-A2CD-E87426D5BAE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7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17DCB-00EA-44B7-A2CD-E87426D5BAEB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6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200800" cy="1944216"/>
          </a:xfrm>
        </p:spPr>
        <p:txBody>
          <a:bodyPr/>
          <a:lstStyle/>
          <a:p>
            <a:r>
              <a:rPr lang="uk-UA" sz="2600" dirty="0">
                <a:solidFill>
                  <a:schemeClr val="bg1">
                    <a:lumMod val="95000"/>
                  </a:schemeClr>
                </a:solidFill>
              </a:rPr>
              <a:t>ОСОБОВА КОЛЕКЦІЯ ПРОФЕСОРА С.П.ШЕВИРЬОВА </a:t>
            </a:r>
            <a:br>
              <a:rPr lang="uk-UA" sz="2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600" dirty="0">
                <a:solidFill>
                  <a:schemeClr val="bg1">
                    <a:lumMod val="95000"/>
                  </a:schemeClr>
                </a:solidFill>
              </a:rPr>
              <a:t>У ФОНДОВОМУ ЗІБРАННІ БІБЛІОТЕКИ НІЖИНСЬКОГО ДЕРЖАВНОГО УНІВЕРСИТЕТУ </a:t>
            </a:r>
            <a:r>
              <a:rPr lang="uk-UA" sz="2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uk-UA" sz="2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uk-UA" sz="2600" dirty="0" smtClean="0">
                <a:solidFill>
                  <a:schemeClr val="bg1">
                    <a:lumMod val="95000"/>
                  </a:schemeClr>
                </a:solidFill>
              </a:rPr>
              <a:t>ІМЕНІ </a:t>
            </a:r>
            <a:r>
              <a:rPr lang="uk-UA" sz="2600" dirty="0">
                <a:solidFill>
                  <a:schemeClr val="bg1">
                    <a:lumMod val="95000"/>
                  </a:schemeClr>
                </a:solidFill>
              </a:rPr>
              <a:t>МИКОЛИ </a:t>
            </a:r>
            <a:r>
              <a:rPr lang="uk-UA" sz="2600" dirty="0" smtClean="0">
                <a:solidFill>
                  <a:schemeClr val="bg1">
                    <a:lumMod val="95000"/>
                  </a:schemeClr>
                </a:solidFill>
              </a:rPr>
              <a:t>ГОГОЛЯ</a:t>
            </a:r>
            <a:endParaRPr lang="uk-UA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6016" y="3972397"/>
            <a:ext cx="7770440" cy="2408931"/>
          </a:xfrm>
        </p:spPr>
        <p:txBody>
          <a:bodyPr>
            <a:normAutofit/>
          </a:bodyPr>
          <a:lstStyle/>
          <a:p>
            <a:pPr algn="r"/>
            <a:r>
              <a:rPr lang="uk-U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Морозов Олександр Сергійович,</a:t>
            </a:r>
          </a:p>
          <a:p>
            <a:pPr algn="r"/>
            <a:r>
              <a:rPr lang="uk-UA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директор бібліотеки, </a:t>
            </a:r>
          </a:p>
          <a:p>
            <a:pPr algn="r"/>
            <a:r>
              <a:rPr lang="uk-UA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завідувач </a:t>
            </a:r>
            <a:r>
              <a:rPr lang="uk-UA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Музею рідкісної </a:t>
            </a:r>
            <a:r>
              <a:rPr lang="uk-UA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книги</a:t>
            </a:r>
          </a:p>
          <a:p>
            <a:pPr algn="r"/>
            <a:r>
              <a:rPr lang="uk-U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Мірошник Мирослава Василівна,</a:t>
            </a:r>
          </a:p>
          <a:p>
            <a:pPr algn="r"/>
            <a:r>
              <a:rPr lang="uk-UA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бібліотекар ІI </a:t>
            </a:r>
            <a:r>
              <a:rPr lang="uk-UA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категорії</a:t>
            </a:r>
          </a:p>
          <a:p>
            <a:pPr algn="r"/>
            <a:r>
              <a:rPr lang="uk-UA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(Ніжинський державний університет імені Миколи Гоголя)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99695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(До 210-ї річниці від дня народження С.П.</a:t>
            </a:r>
            <a:r>
              <a:rPr lang="uk-UA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Шевирьова</a:t>
            </a:r>
            <a:r>
              <a:rPr lang="uk-U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uk-U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uk-UA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739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Міжнародна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наукова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конференція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Бібліотека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Наука.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Комунікація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національного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інформаційного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простору» </a:t>
            </a:r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м.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Київ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НБУВ, 4-6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жовтня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2016 р.)</a:t>
            </a:r>
          </a:p>
        </p:txBody>
      </p:sp>
      <p:pic>
        <p:nvPicPr>
          <p:cNvPr id="6146" name="Picture 2" descr="http://mungaz.net/uploads/posts/2012-10/1349253092_1239212007_book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13866"/>
            <a:ext cx="2664296" cy="20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7544" y="517196"/>
            <a:ext cx="8208912" cy="5624301"/>
            <a:chOff x="467544" y="517196"/>
            <a:chExt cx="8208912" cy="5624301"/>
          </a:xfrm>
        </p:grpSpPr>
        <p:pic>
          <p:nvPicPr>
            <p:cNvPr id="2" name="Picture 11" descr="&amp;Vcy;&amp;acy;&amp;scy;&amp;icy;&amp;lcy;&amp;icy;&amp;jcy; &amp;Acy;&amp;lcy;&amp;iecy;&amp;kcy;&amp;scy;&amp;iecy;&amp;iecy;&amp;vcy;&amp;icy;&amp;chcy; &amp;Bcy;&amp;ocy;&amp;bcy;&amp;rcy;&amp;icy;&amp;ncy;&amp;scy;&amp;kcy;&amp;icy;&amp;jcy;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26825" y="517196"/>
              <a:ext cx="2837852" cy="37031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549017" y="4509120"/>
              <a:ext cx="37596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В.О. </a:t>
              </a:r>
              <a:r>
                <a:rPr lang="ru-RU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Бобринський</a:t>
              </a:r>
              <a:endParaRPr lang="uk-U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18" name="Picture 2" descr="C:\Users\BibliotekaNDU\Desktop\Новая папка (2)\Шевирьов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534748"/>
              <a:ext cx="2736304" cy="36855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55576" y="4509120"/>
              <a:ext cx="37596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С.П. </a:t>
              </a:r>
              <a:r>
                <a:rPr lang="ru-RU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</a:t>
              </a:r>
              <a:endParaRPr lang="uk-U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7544" y="4941168"/>
              <a:ext cx="82089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Але блискуча університетська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кар’єра С.П.</a:t>
              </a:r>
              <a:r>
                <a:rPr lang="uk-UA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Шевирьова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обірвалася </a:t>
              </a:r>
              <a:endPara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у 1857 році.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Причиною цього стала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сутичка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поміж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професором </a:t>
              </a: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та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графом В.О.Бобринським, що відбулася на засіданні </a:t>
              </a:r>
              <a:endPara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Московського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художнього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товариства</a:t>
              </a:r>
              <a:endPara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2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05016" y="469189"/>
            <a:ext cx="8352928" cy="5672308"/>
            <a:chOff x="405016" y="469189"/>
            <a:chExt cx="8352928" cy="5672308"/>
          </a:xfrm>
        </p:grpSpPr>
        <p:pic>
          <p:nvPicPr>
            <p:cNvPr id="10244" name="Picture 4" descr="http://otvet.imgsmail.ru/download/04388a507aa9a83e29d3892d89820334_i-436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576" y="469189"/>
              <a:ext cx="7560840" cy="37284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05016" y="4941168"/>
              <a:ext cx="8352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1860 року С.П.</a:t>
              </a:r>
              <a:r>
                <a:rPr lang="uk-UA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назавжди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залишає Росію. Спочатку він їде </a:t>
              </a:r>
              <a:endPara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Італію, де у Флоренції читає лекції з історії російської словесності. Згодом переїжджає у Францію. Помер С.П.</a:t>
              </a:r>
              <a:r>
                <a:rPr lang="uk-UA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у Парижі </a:t>
              </a:r>
              <a:endPara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на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58 році життя, 8 (20) травня 1864 року.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2" name="Picture 2" descr="C:\Users\BibliotekaNDU\Desktop\Новая папка (2)\shevyrev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297" y="790435"/>
              <a:ext cx="2581847" cy="364667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304256" y="4499828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С.П.</a:t>
              </a:r>
              <a:r>
                <a:rPr lang="uk-UA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</a:t>
              </a:r>
              <a:r>
                <a:rPr lang="uk-UA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у останні роки життя</a:t>
              </a:r>
              <a:endParaRPr lang="uk-U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0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5536" y="548680"/>
            <a:ext cx="8424936" cy="5520809"/>
            <a:chOff x="395536" y="548680"/>
            <a:chExt cx="8424936" cy="552080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5536" y="4869160"/>
              <a:ext cx="84249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Після створення у 1875 році на базі Ліцею князя Безбородька Ніжинського історико-філологічного інституту, його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директор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академік М.О.</a:t>
              </a:r>
              <a:r>
                <a:rPr lang="uk-UA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Лавровський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звернувся до нащадків С.П.</a:t>
              </a:r>
              <a:r>
                <a:rPr lang="uk-UA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Шевирьова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з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пропозицією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придбати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зібрання для фондів бібліотеки інституту. </a:t>
              </a:r>
            </a:p>
          </p:txBody>
        </p:sp>
        <p:pic>
          <p:nvPicPr>
            <p:cNvPr id="11266" name="Picture 2" descr="C:\Users\BibliotekaNDU\Desktop\Новая папка (2)\Ліцей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392" y="553656"/>
              <a:ext cx="5230730" cy="3820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1268" name="Picture 4" descr="&amp;Acy;&amp;Kcy;&amp;Acy;&amp;Dcy;&amp;IEcy;&amp;Mcy;&amp;Iukcy;&amp;Kcy;  &amp;Mcy;.&amp;Ocy;. &amp;Lcy;&amp;acy;&amp;vcy;&amp;rcy;&amp;ocy;&amp;vcy;&amp;scy;&amp;softcy;&amp;kcy;&amp;icy;&amp;jcy;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39" y="548680"/>
              <a:ext cx="2522811" cy="309634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90639" y="3861048"/>
              <a:ext cx="2522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Академік М.О.</a:t>
              </a:r>
              <a:r>
                <a:rPr lang="uk-UA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Лавровський</a:t>
              </a:r>
              <a:endPara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6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548680"/>
            <a:ext cx="8352928" cy="5387563"/>
            <a:chOff x="539552" y="548680"/>
            <a:chExt cx="8352928" cy="538756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39552" y="548680"/>
              <a:ext cx="4824536" cy="5387563"/>
              <a:chOff x="323528" y="630600"/>
              <a:chExt cx="4824536" cy="5387563"/>
            </a:xfrm>
          </p:grpSpPr>
          <p:pic>
            <p:nvPicPr>
              <p:cNvPr id="13317" name="Picture 5" descr="C:\Users\BibliotekaNDU\Desktop\Новая папка (2)\Изображение 079.jp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99792" y="630600"/>
                <a:ext cx="1944216" cy="28590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6" name="Picture 4" descr="C:\Users\BibliotekaNDU\Desktop\Новая папка (2)\Изображение 080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3232494"/>
                <a:ext cx="4176464" cy="27856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15" name="Picture 3" descr="C:\Users\BibliotekaNDU\Desktop\Новая папка (2)\Изображение 084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908720"/>
                <a:ext cx="2108790" cy="31341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319" name="Picture 7" descr="http://tur.histpol.pl.ua/img/pages/7731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65520" y="579120"/>
              <a:ext cx="2484120" cy="33070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3" name="Прямоугольник 2"/>
            <p:cNvSpPr/>
            <p:nvPr/>
          </p:nvSpPr>
          <p:spPr>
            <a:xfrm>
              <a:off x="5688632" y="4077072"/>
              <a:ext cx="320384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Для опрацювання каталогу бібліотеки керівництво інституту запросило відомого книгознавця та бібліографа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Степана Івановича Пономарьова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11560" y="925872"/>
            <a:ext cx="7920880" cy="5214464"/>
            <a:chOff x="755576" y="925872"/>
            <a:chExt cx="7920880" cy="5214464"/>
          </a:xfrm>
        </p:grpSpPr>
        <p:pic>
          <p:nvPicPr>
            <p:cNvPr id="14339" name="Picture 3" descr="C:\Users\BibliotekaNDU\Desktop\Новая папка (2)\Изображение 035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336" y="925872"/>
              <a:ext cx="3558120" cy="3079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779568" y="4509120"/>
              <a:ext cx="784887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Бібліотека С.П.</a:t>
              </a:r>
              <a:r>
                <a:rPr lang="uk-UA" sz="20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Шевирьова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налічувала понад 3580 назв видань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майже у 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 тис. томах, у цей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час 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зберігалася у запакованому вигляді в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ящиках 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у холодному </a:t>
              </a:r>
              <a:r>
                <a:rPr lang="uk-UA" sz="20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амбарі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uk-UA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 маєтку </a:t>
              </a:r>
              <a:r>
                <a:rPr lang="uk-UA" sz="20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Кокорєва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у Замоскворіччі. </a:t>
              </a:r>
            </a:p>
            <a:p>
              <a:pPr algn="ctr"/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У 1876 році бібліотека переїхала до Ніжина.</a:t>
              </a:r>
              <a:endParaRPr lang="uk-U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http://p3.citywalls.ru/thumb0_98-100975.jpg?mt=13199374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25872"/>
              <a:ext cx="4161619" cy="30587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37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89233" y="476672"/>
            <a:ext cx="8496944" cy="5725800"/>
            <a:chOff x="293857" y="437936"/>
            <a:chExt cx="8496944" cy="594888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93857" y="774123"/>
              <a:ext cx="8496944" cy="5612696"/>
              <a:chOff x="365865" y="702115"/>
              <a:chExt cx="8496944" cy="5612696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65865" y="4779925"/>
                <a:ext cx="8496944" cy="1534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У </a:t>
                </a:r>
                <a:r>
                  <a:rPr lang="uk-UA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складі колекції С.П. </a:t>
                </a:r>
                <a:r>
                  <a:rPr lang="uk-UA" b="1" dirty="0" err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Шевирьова</a:t>
                </a:r>
                <a:r>
                  <a:rPr lang="uk-UA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бачимо </a:t>
                </a:r>
                <a:r>
                  <a:rPr lang="uk-UA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книги з </a:t>
                </a:r>
                <a:r>
                  <a:rPr lang="uk-UA" b="1" dirty="0" err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богослів'я</a:t>
                </a:r>
                <a:r>
                  <a:rPr lang="uk-UA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філософії, історії, світової та слов'янської літератури, філології, географії, мистецтва, античної культури та археології </a:t>
                </a:r>
                <a:r>
                  <a:rPr lang="uk-UA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тощо. </a:t>
                </a:r>
                <a:endPara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XVI</a:t>
                </a:r>
                <a:r>
                  <a:rPr lang="uk-UA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k-UA" b="1" dirty="0" err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ст</a:t>
                </a:r>
                <a:r>
                  <a:rPr lang="en-US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uk-UA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датовано </a:t>
                </a:r>
                <a:r>
                  <a:rPr lang="uk-UA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4 </a:t>
                </a:r>
                <a:r>
                  <a:rPr lang="uk-UA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од. </a:t>
                </a:r>
                <a:r>
                  <a:rPr lang="uk-UA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зберігання; </a:t>
                </a:r>
                <a:r>
                  <a:rPr lang="en-US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XVII</a:t>
                </a:r>
                <a:r>
                  <a:rPr lang="uk-UA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k-UA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ст. належать 17 примірників; </a:t>
                </a:r>
                <a:endParaRPr lang="en-US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XVIII</a:t>
                </a:r>
                <a:r>
                  <a:rPr lang="uk-UA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k-UA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ст. – 675 одиниць. </a:t>
                </a:r>
                <a:r>
                  <a:rPr lang="uk-UA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Решта – книги ХІХ ст.</a:t>
                </a:r>
                <a:endPara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388" name="Picture 4" descr="C:\Users\BibliotekaNDU\Desktop\Новая папка (2)\Изображение 061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576" y="1754113"/>
                <a:ext cx="3980400" cy="28663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87" name="Picture 3" descr="C:\Users\BibliotekaNDU\Desktop\Новая папка (2)\Изображение 053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272" y="702115"/>
                <a:ext cx="4824537" cy="321792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5" name="Picture 3" descr="C:\Users\BibliotekaNDU\Desktop\11 DSCN1466-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70" y="437936"/>
              <a:ext cx="2908945" cy="21695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57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4635" y="524579"/>
            <a:ext cx="8422722" cy="5520809"/>
            <a:chOff x="253734" y="692696"/>
            <a:chExt cx="8422722" cy="552080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11560" y="5013176"/>
              <a:ext cx="78488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Н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айдавнішим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об’єктом колекції С.П.</a:t>
              </a:r>
              <a:r>
                <a:rPr lang="uk-UA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Шевирьова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є гравірований портрет римського папи Юлія ІІ, що датується 1503 роком. Найдавніша книга датована 1545 роком: це видання опису стародавнього Риму Діонісія </a:t>
              </a:r>
              <a:r>
                <a:rPr lang="uk-UA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Галікарнаського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(Венеція, 1545 р.). 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53734" y="692696"/>
              <a:ext cx="8422722" cy="3816424"/>
              <a:chOff x="253734" y="692696"/>
              <a:chExt cx="8422722" cy="3816424"/>
            </a:xfrm>
          </p:grpSpPr>
          <p:pic>
            <p:nvPicPr>
              <p:cNvPr id="15362" name="Picture 2" descr="C:\Users\BibliotekaNDU\Desktop\Новая папка (2)\Изображение 040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734" y="1340768"/>
                <a:ext cx="4534290" cy="316835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3" name="Picture 3" descr="C:\Users\BibliotekaNDU\Desktop\Новая папка (2)\Изображение 045.jpg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43272" y="692696"/>
                <a:ext cx="4433184" cy="28083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" name="Picture 2" descr="C:\Users\BibliotekaNDU\Desktop\IMG_022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198264" cy="187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1149" y="332656"/>
            <a:ext cx="8661331" cy="5859943"/>
            <a:chOff x="231149" y="332656"/>
            <a:chExt cx="8661331" cy="585994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31149" y="4869160"/>
              <a:ext cx="866133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Колекція автографів на книгах збірки С.П.</a:t>
              </a:r>
              <a:r>
                <a:rPr lang="uk-UA" sz="20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Шевирьова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нараховує 129 одиниць, у т.ч. це дарчі записи видатних письменників, науковців та громадських діячів </a:t>
              </a:r>
              <a:r>
                <a:rPr lang="uk-UA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(автографи М.Максимовича, М.</a:t>
              </a:r>
              <a:r>
                <a:rPr lang="uk-UA" sz="2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Погодіна</a:t>
              </a:r>
              <a:r>
                <a:rPr lang="uk-UA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А.</a:t>
              </a:r>
              <a:r>
                <a:rPr lang="uk-UA" sz="2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Майкова</a:t>
              </a:r>
              <a:r>
                <a:rPr lang="uk-UA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М.</a:t>
              </a:r>
              <a:r>
                <a:rPr lang="uk-UA" sz="2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Щєпкіна</a:t>
              </a:r>
              <a:r>
                <a:rPr lang="uk-UA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А.Мокрицького)</a:t>
              </a:r>
              <a:endParaRPr lang="uk-UA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755576" y="332656"/>
              <a:ext cx="7636066" cy="4371312"/>
              <a:chOff x="807213" y="584714"/>
              <a:chExt cx="7636066" cy="4371312"/>
            </a:xfrm>
          </p:grpSpPr>
          <p:pic>
            <p:nvPicPr>
              <p:cNvPr id="2051" name="Picture 3" descr="C:\Users\BibliotekaNDU\Desktop\Новая папка (2)\Изображение 038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27827">
                <a:off x="6823366" y="1330353"/>
                <a:ext cx="1619913" cy="27016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3" name="Picture 5" descr="C:\Users\BibliotekaNDU\Desktop\Новая папка (2)\Изображение 088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58254">
                <a:off x="2855324" y="597420"/>
                <a:ext cx="1685137" cy="260977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0" name="Picture 2" descr="C:\Users\BibliotekaNDU\Desktop\Новая папка (2)\Изображение 086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09834">
                <a:off x="807213" y="1249997"/>
                <a:ext cx="1766857" cy="27706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2" name="Picture 4" descr="C:\Users\BibliotekaNDU\Desktop\Новая папка (2)\Изображение 070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85708">
                <a:off x="1978609" y="2333752"/>
                <a:ext cx="1601910" cy="25005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C:\Users\BibliotekaNDU\Desktop\Новая папка (2)\Изображение 094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4132">
                <a:off x="4890214" y="584714"/>
                <a:ext cx="1756249" cy="28188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4" name="Picture 6" descr="C:\Users\BibliotekaNDU\Desktop\Новая папка (2)\Изображение 091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6357" y="2136969"/>
                <a:ext cx="1631981" cy="24078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15" name="Picture 7" descr="C:\Users\BibliotekaNDU\Desktop\Новая папка (2)\Изображение 096.jp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55807">
                <a:off x="6306154" y="2623657"/>
                <a:ext cx="1520235" cy="23323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483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31332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У цілому особова книжкова збірка професора С.П.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</a:rPr>
              <a:t>Шевирьова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 – не тільки цінна в науковому та бібліографічному відношенні колекція європейських та російських видань 16-19 ст., але й унікальна історико-культурна пам'ятка меморіального значення.</a:t>
            </a:r>
          </a:p>
        </p:txBody>
      </p:sp>
      <p:pic>
        <p:nvPicPr>
          <p:cNvPr id="5122" name="Picture 2" descr="C:\Users\BibliotekaNDU\Desktop\Новая папка (2)\Изображение 0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929" y="548152"/>
            <a:ext cx="5662166" cy="3776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ngaz.net/uploads/posts/2012-10/1349253092_1239212007_book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5162288" cy="35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9352" y="4941168"/>
            <a:ext cx="617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ДЯКУ</a:t>
            </a:r>
            <a:r>
              <a:rPr lang="uk-UA" sz="2800" b="1" smtClean="0">
                <a:solidFill>
                  <a:schemeClr val="accent1">
                    <a:lumMod val="75000"/>
                  </a:schemeClr>
                </a:solidFill>
              </a:rPr>
              <a:t>ЄМО</a:t>
            </a: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 УВАГУ!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26448" y="552326"/>
            <a:ext cx="7560840" cy="5612978"/>
            <a:chOff x="826448" y="552326"/>
            <a:chExt cx="7560840" cy="5612978"/>
          </a:xfrm>
        </p:grpSpPr>
        <p:sp>
          <p:nvSpPr>
            <p:cNvPr id="2" name="TextBox 1"/>
            <p:cNvSpPr txBox="1"/>
            <p:nvPr/>
          </p:nvSpPr>
          <p:spPr>
            <a:xfrm>
              <a:off x="826448" y="4964975"/>
              <a:ext cx="7560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Однією із значних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складових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фондового зібрання Бібліотеки імені академіка М.О.</a:t>
              </a:r>
              <a:r>
                <a:rPr lang="uk-UA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Лавровського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Ніжинського державного університету імені Миколи Гоголя є особова книжкова колекція Степана Петровича </a:t>
              </a:r>
              <a:r>
                <a:rPr lang="uk-UA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Шевирьова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(1806-1864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52326"/>
              <a:ext cx="7272808" cy="4337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60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Степан Петрович </a:t>
            </a:r>
            <a:r>
              <a:rPr lang="uk-UA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Шевирьов</a:t>
            </a:r>
            <a:r>
              <a:rPr lang="uk-UA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1806-1864) – професор </a:t>
            </a:r>
            <a:r>
              <a:rPr lang="uk-UA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Московського університету, 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академік </a:t>
            </a:r>
            <a:r>
              <a:rPr lang="uk-UA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Петербурзької імператорської 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Академії </a:t>
            </a:r>
            <a:r>
              <a:rPr lang="uk-UA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Наук, 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відомий літературознавець</a:t>
            </a:r>
          </a:p>
          <a:p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 літературний критик, видатний письменник, журналіст </a:t>
            </a:r>
            <a:r>
              <a:rPr lang="uk-UA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публіцист </a:t>
            </a:r>
            <a:r>
              <a:rPr lang="uk-UA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слов’янофільського світогляду, 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талановитий педагог, видавець </a:t>
            </a:r>
            <a:r>
              <a:rPr lang="uk-UA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громадський діяч</a:t>
            </a:r>
            <a:endParaRPr lang="uk-UA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&amp;SHcy;&amp;iecy;&amp;vcy;&amp;ycy;&amp;rcy;&amp;iocy;&amp;v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89927"/>
            <a:ext cx="3312368" cy="526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01216" y="476672"/>
            <a:ext cx="7315200" cy="5688632"/>
            <a:chOff x="1001216" y="476672"/>
            <a:chExt cx="7315200" cy="5688632"/>
          </a:xfrm>
        </p:grpSpPr>
        <p:pic>
          <p:nvPicPr>
            <p:cNvPr id="6146" name="Picture 2" descr="http://history64.ru/UserFiles/saratov-183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56" y="476672"/>
              <a:ext cx="6336704" cy="36533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" name="TextBox 1"/>
            <p:cNvSpPr txBox="1"/>
            <p:nvPr/>
          </p:nvSpPr>
          <p:spPr>
            <a:xfrm>
              <a:off x="1001216" y="4687976"/>
              <a:ext cx="7315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С.П. </a:t>
              </a:r>
              <a:r>
                <a:rPr lang="uk-UA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народився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18 (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30) жовтня 1806 р. у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містечку Саратові. Ще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у ранньому дитинстві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виявляє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схильність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до літературної діяльності.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Навчається у Благородному </a:t>
              </a:r>
              <a:endPara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пансіоні при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Московському університеті, </a:t>
              </a:r>
              <a:endPara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який закінчує з відзнакою  у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1822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р</a:t>
              </a:r>
              <a:endPara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3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75209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Громадську діяльність молодий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Шевирьов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розпочинає помічником бібліотекаря Московського архіву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колегії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іноземних справ.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Він стає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активним учасником літературних вечорів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приєднується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літературно-філософського гуртка «любомудрів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цей час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Шевирьов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знайомиться з Михайлом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Погодіним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, у якому знаходить однодумця та духовного соратника.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Окремою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сторінкою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його життя стали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багаторічні приятельські взаємини з Миколою Гоголем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27584" y="621202"/>
            <a:ext cx="7471711" cy="3000009"/>
            <a:chOff x="827584" y="801502"/>
            <a:chExt cx="7471711" cy="3000009"/>
          </a:xfrm>
        </p:grpSpPr>
        <p:pic>
          <p:nvPicPr>
            <p:cNvPr id="1026" name="Picture 2" descr="C:\Users\BibliotekaNDU\Desktop\Новая папка (2)\shevyrev-s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4" y="1053264"/>
              <a:ext cx="2196244" cy="27482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BibliotekaNDU\Desktop\Новая папка (2)\Гоголь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804442"/>
              <a:ext cx="2071111" cy="27614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BibliotekaNDU\Desktop\Новая папка (2)\Новый рисунок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801502"/>
              <a:ext cx="2160240" cy="27614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27584" y="36450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М.П.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Погодін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7884" y="380587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С.П.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Шевирьов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3992" y="362121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М.В.Гоголь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7544" y="548679"/>
            <a:ext cx="8450330" cy="5552168"/>
            <a:chOff x="467544" y="548679"/>
            <a:chExt cx="8450330" cy="555216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67544" y="5085184"/>
              <a:ext cx="820891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Визначною подією у житті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С.П.</a:t>
              </a:r>
              <a:r>
                <a:rPr lang="uk-UA" sz="20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Шевирьова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стала 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перша закордонна подорож 1829-1832 років. У якості вихователя сина княгині Зінаїди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Волконської 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молодий літератор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їде 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Італію</a:t>
              </a:r>
              <a:endParaRPr lang="uk-U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96136" y="4365104"/>
              <a:ext cx="3121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Зінаїда Волконська</a:t>
              </a:r>
            </a:p>
            <a:p>
              <a:pPr algn="ctr"/>
              <a:r>
                <a:rPr lang="uk-UA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(1789-1862)</a:t>
              </a:r>
              <a:endParaRPr lang="uk-U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 descr="https://adamses.files.wordpress.com/2011/06/zvolkonskaja1.jpe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48679"/>
              <a:ext cx="2824794" cy="370754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upload.wikimedia.org/wikipedia/commons/thumb/7/7e/Trevi_Fountain%2C_Rome%2C_Italy_2_-_May_2007.jpg/800px-Trevi_Fountain%2C_Rome%2C_Italy_2_-_May_200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61256"/>
              <a:ext cx="4896544" cy="32488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8741" y="3933056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Палаццо По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лі в Римі, що належав З.Волконській</a:t>
              </a:r>
              <a:endPara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0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66980" y="548680"/>
            <a:ext cx="8397508" cy="5616624"/>
            <a:chOff x="566980" y="548680"/>
            <a:chExt cx="8397508" cy="5616624"/>
          </a:xfrm>
        </p:grpSpPr>
        <p:pic>
          <p:nvPicPr>
            <p:cNvPr id="3074" name="Picture 2" descr="http://lh6.ggpht.com/-WNhqfXyKtNU/UtKl7DED4VI/AAAAAAACQ48/bgkvIxajwjk/clip_image005%25255B3%25255D.jpg?imgmax=8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48680"/>
              <a:ext cx="5419350" cy="36569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BibliotekaNDU\Desktop\Новая папка (2)\scrn_big_1 (2)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4500" y="1321073"/>
              <a:ext cx="2734184" cy="384836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577952" y="4288740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Московський університет у ХІХ ст.</a:t>
              </a:r>
              <a:endParaRPr lang="uk-U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6980" y="5351470"/>
              <a:ext cx="2950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С.П.</a:t>
              </a:r>
              <a:r>
                <a:rPr lang="uk-UA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1830-ті рр.</a:t>
              </a:r>
              <a:endPara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649176" y="4841865"/>
              <a:ext cx="531531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Після повернення на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батьківщину С.П.</a:t>
              </a:r>
              <a:r>
                <a:rPr lang="uk-UA" sz="20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отримує посаду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ад’юнкта </a:t>
              </a:r>
              <a:r>
                <a:rPr lang="uk-UA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кафедри російської словесності у </a:t>
              </a:r>
              <a:r>
                <a:rPr lang="uk-UA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Московському університеті</a:t>
              </a:r>
              <a:endParaRPr lang="uk-U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2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89565" y="694083"/>
            <a:ext cx="8735005" cy="5543229"/>
            <a:chOff x="189565" y="694083"/>
            <a:chExt cx="8735005" cy="554322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7896" y="5036983"/>
              <a:ext cx="84249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Університетська кар’єра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С.П.</a:t>
              </a:r>
              <a:r>
                <a:rPr lang="uk-UA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Шевирьова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була стрімкою та успішною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Лекції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молодого професора користувалися популярністю у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студентів;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виходять друком ґрунтовні монографії 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та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багатотомні </a:t>
              </a:r>
              <a:endPara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видання праць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науковця</a:t>
              </a:r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89565" y="694083"/>
              <a:ext cx="8735005" cy="4184104"/>
              <a:chOff x="189565" y="694083"/>
              <a:chExt cx="8735005" cy="4184104"/>
            </a:xfrm>
          </p:grpSpPr>
          <p:pic>
            <p:nvPicPr>
              <p:cNvPr id="3074" name="Picture 2" descr="http://www.kniga.ru/upload/covers/590/5909f8e92b71344669fb4bce2640fbf7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0364" y="715465"/>
                <a:ext cx="1905000" cy="30480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9" name="Picture 7" descr="http://kn-pam.pskovlib.ru/images/shevyrevbook.JPG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350042" y="694083"/>
                <a:ext cx="1920217" cy="29295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4" name="Picture 2" descr="http://www.vnikitskom.ru/antique/images/lots/cache/20-069-200-11074670_m_600x600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65" y="694083"/>
                <a:ext cx="1864365" cy="28609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7" name="Picture 5" descr="http://www.vnikitskom.ru/antique/images/lots-new/61/cache/56-026-2084-3-C6110981_m_600x600.jpg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75845" y="2142822"/>
                <a:ext cx="1779584" cy="27353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1" name="Picture 9" descr="&amp;Kcy;&amp;acy;&amp;rcy;&amp;tcy;&amp;icy;&amp;ncy;&amp;kcy;&amp;icy; &amp;pcy;&amp;ocy; &amp;zcy;&amp;acy;&amp;pcy;&amp;rcy;&amp;ocy;&amp;scy;&amp;ucy; &amp;scy;&amp;tcy;&amp;iecy;&amp;pcy;&amp;acy;&amp;ncy; &amp;shcy;&amp;iecy;&amp;vcy;&amp;ycy;&amp;rcy;&amp;iocy;&amp;vcy;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360097" y="2197185"/>
                <a:ext cx="1820324" cy="26266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4" name="Picture 12" descr="C:\Users\BibliotekaNDU\Desktop\Новая папка (2)\С.П.Шевирьов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804585"/>
                <a:ext cx="2336346" cy="3721647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58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magic.com/ru_zar/sci_philosophy/kireevskiy/0/n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28066"/>
            <a:ext cx="5715000" cy="4429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373216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Професор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С.П. </a:t>
            </a:r>
            <a:r>
              <a:rPr lang="ru-RU" sz="2000" b="1" dirty="0" err="1" smtClean="0">
                <a:solidFill>
                  <a:srgbClr val="C00000"/>
                </a:solidFill>
              </a:rPr>
              <a:t>Шевирьов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чита</a:t>
            </a:r>
            <a:r>
              <a:rPr lang="uk-UA" sz="2000" b="1" dirty="0">
                <a:solidFill>
                  <a:srgbClr val="C00000"/>
                </a:solidFill>
              </a:rPr>
              <a:t>є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лекцію</a:t>
            </a:r>
            <a:r>
              <a:rPr lang="ru-RU" sz="2000" b="1" dirty="0" smtClean="0">
                <a:solidFill>
                  <a:srgbClr val="C00000"/>
                </a:solidFill>
              </a:rPr>
              <a:t> з </a:t>
            </a:r>
            <a:r>
              <a:rPr lang="ru-RU" sz="2000" b="1" dirty="0" err="1" smtClean="0">
                <a:solidFill>
                  <a:srgbClr val="C00000"/>
                </a:solidFill>
              </a:rPr>
              <a:t>російської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</a:rPr>
              <a:t>філології</a:t>
            </a:r>
            <a:r>
              <a:rPr lang="ru-RU" sz="2000" b="1" dirty="0" smtClean="0">
                <a:solidFill>
                  <a:srgbClr val="C00000"/>
                </a:solidFill>
              </a:rPr>
              <a:t> . </a:t>
            </a:r>
            <a:r>
              <a:rPr lang="ru-RU" sz="2000" b="1" dirty="0" err="1" smtClean="0">
                <a:solidFill>
                  <a:srgbClr val="C00000"/>
                </a:solidFill>
              </a:rPr>
              <a:t>Малюнок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Тихомірова</a:t>
            </a:r>
            <a:r>
              <a:rPr lang="ru-RU" sz="2000" b="1" dirty="0">
                <a:solidFill>
                  <a:srgbClr val="C00000"/>
                </a:solidFill>
              </a:rPr>
              <a:t>. 1844 </a:t>
            </a:r>
            <a:r>
              <a:rPr lang="ru-RU" sz="2000" b="1" dirty="0" smtClean="0">
                <a:solidFill>
                  <a:srgbClr val="C00000"/>
                </a:solidFill>
              </a:rPr>
              <a:t>р.</a:t>
            </a:r>
            <a:endParaRPr lang="uk-U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431</TotalTime>
  <Words>676</Words>
  <Application>Microsoft Office PowerPoint</Application>
  <PresentationFormat>Экран (4:3)</PresentationFormat>
  <Paragraphs>61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ОСОБОВА КОЛЕКЦІЯ ПРОФЕСОРА С.П.ШЕВИРЬОВА  У ФОНДОВОМУ ЗІБРАННІ БІБЛІОТЕКИ НІЖИНСЬКОГО ДЕРЖАВНОГО УНІВЕРСИТЕТУ  ІМЕНІ МИКОЛИ ГОГОЛЯ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ОСОБОВА КОЛЕКЦІЯ ПРОФЕСОРА С.П.ШЕВИРЬОВА  У ФОНДОВОМУ ЗІБРАННІ БІБЛІОТЕКИ НІЖИНСЬКОГО ДЕРЖАВНОГО УНІВЕРСИТЕТУ ІМЕНІ МИКОЛИ ГОГОЛЯ</dc:title>
  <dc:creator>BibliotekaNDU</dc:creator>
  <cp:lastModifiedBy>BibliotekaNDU</cp:lastModifiedBy>
  <cp:revision>44</cp:revision>
  <dcterms:created xsi:type="dcterms:W3CDTF">2016-10-02T17:59:24Z</dcterms:created>
  <dcterms:modified xsi:type="dcterms:W3CDTF">2016-10-04T18:05:11Z</dcterms:modified>
</cp:coreProperties>
</file>