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D00"/>
    <a:srgbClr val="E9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45" d="100"/>
          <a:sy n="45" d="100"/>
        </p:scale>
        <p:origin x="-1416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479D414-25F2-4FB4-8164-A81641633D2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1387A3-5257-4DAE-AD1A-53F6A54AEA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gif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4835" y="980672"/>
            <a:ext cx="7086117" cy="1026255"/>
          </a:xfrm>
        </p:spPr>
        <p:txBody>
          <a:bodyPr>
            <a:normAutofit fontScale="90000"/>
          </a:bodyPr>
          <a:lstStyle/>
          <a:p>
            <a:r>
              <a:rPr lang="ru-RU" sz="2400" b="1" dirty="0" err="1"/>
              <a:t>Книгознавчі</a:t>
            </a:r>
            <a:r>
              <a:rPr lang="ru-RU" sz="2400" b="1" dirty="0"/>
              <a:t> </a:t>
            </a:r>
            <a:r>
              <a:rPr lang="ru-RU" sz="2400" b="1" dirty="0" err="1"/>
              <a:t>читання</a:t>
            </a:r>
            <a:r>
              <a:rPr lang="ru-RU" sz="2400" b="1" dirty="0"/>
              <a:t> </a:t>
            </a:r>
            <a:r>
              <a:rPr lang="ru-RU" sz="2400" b="1" dirty="0" smtClean="0"/>
              <a:t>з </a:t>
            </a:r>
            <a:r>
              <a:rPr lang="ru-RU" sz="2400" b="1" dirty="0" err="1" smtClean="0"/>
              <a:t>нагоди</a:t>
            </a:r>
            <a:r>
              <a:rPr lang="ru-RU" sz="2400" b="1" dirty="0" smtClean="0"/>
              <a:t> 400-ліття </a:t>
            </a:r>
            <a:r>
              <a:rPr lang="ru-RU" sz="2400" b="1" dirty="0" err="1"/>
              <a:t>заснування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друкарні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Києво-Печерської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лаври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647700" dist="38100" dir="2640000" sx="93000" sy="93000" algn="bl" rotWithShape="0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29001"/>
            <a:ext cx="9144000" cy="2679100"/>
          </a:xfrm>
          <a:solidFill>
            <a:schemeClr val="accent4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ВИДАННЯ </a:t>
            </a:r>
            <a:r>
              <a:rPr lang="ru-RU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ДРУКАРНІ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КИЄВО-ПЕЧЕРСЬКОЇ ЛАВРИ </a:t>
            </a:r>
            <a:r>
              <a:rPr lang="ru-RU" sz="2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У  ФОНДОВОМУ  </a:t>
            </a:r>
            <a:r>
              <a:rPr lang="ru-RU" sz="2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ЗІБРАННІ </a:t>
            </a:r>
            <a:r>
              <a:rPr lang="ru-RU" sz="2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БІБЛІОТЕКИ  </a:t>
            </a:r>
            <a:r>
              <a:rPr lang="ru-RU" sz="2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НІЖИНСЬКОГО </a:t>
            </a:r>
            <a:r>
              <a:rPr lang="ru-RU" sz="2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ДЕРЖАВНОГО УНІВЕРСИТЕТУ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sx="10000" sy="10000" algn="ctr" rotWithShape="0">
                    <a:srgbClr val="000000">
                      <a:alpha val="43137"/>
                    </a:srgbClr>
                  </a:outerShdw>
                </a:effectLst>
              </a:rPr>
              <a:t>ІМЕНІ </a:t>
            </a:r>
            <a:r>
              <a:rPr lang="ru-RU" sz="2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sx="10000" sy="10000" algn="ctr" rotWithShape="0">
                    <a:srgbClr val="000000">
                      <a:alpha val="43137"/>
                    </a:srgbClr>
                  </a:outerShdw>
                </a:effectLst>
              </a:rPr>
              <a:t> МИКОЛИ  ГОГОЛЯ</a:t>
            </a:r>
            <a:endParaRPr lang="ru-RU" sz="2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50800" dir="5400000" sx="10000" sy="10000" algn="ctr" rotWithShape="0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04128" y="356565"/>
            <a:ext cx="85486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</a:rPr>
              <a:t>Національна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бібліотека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імені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В.І. </a:t>
            </a:r>
            <a:r>
              <a:rPr lang="ru-RU" sz="2000" b="1" dirty="0" err="1" smtClean="0">
                <a:solidFill>
                  <a:srgbClr val="FFC000"/>
                </a:solidFill>
              </a:rPr>
              <a:t>Вернадського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8120" y="5264488"/>
            <a:ext cx="636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Морозов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Сергійович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Бібліотеки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Ніжинського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державного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університету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імені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Миколи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Гоголя, </a:t>
            </a:r>
          </a:p>
          <a:p>
            <a:pPr algn="r"/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завідувач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Музею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рідкісної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книги  </a:t>
            </a:r>
          </a:p>
        </p:txBody>
      </p:sp>
      <p:pic>
        <p:nvPicPr>
          <p:cNvPr id="1026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2" y="934941"/>
            <a:ext cx="1593651" cy="11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/>
          <p:cNvGrpSpPr/>
          <p:nvPr/>
        </p:nvGrpSpPr>
        <p:grpSpPr>
          <a:xfrm>
            <a:off x="235167" y="222331"/>
            <a:ext cx="8996340" cy="6480236"/>
            <a:chOff x="235167" y="222331"/>
            <a:chExt cx="8996340" cy="64802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7" y="222331"/>
              <a:ext cx="2819010" cy="472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27" y="323560"/>
              <a:ext cx="1989399" cy="2610524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"/>
            <a:stretch/>
          </p:blipFill>
          <p:spPr bwMode="auto">
            <a:xfrm>
              <a:off x="6008759" y="351695"/>
              <a:ext cx="2814776" cy="35591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4" name="Прямокутник 3"/>
            <p:cNvSpPr/>
            <p:nvPr/>
          </p:nvSpPr>
          <p:spPr>
            <a:xfrm>
              <a:off x="3252119" y="4148022"/>
              <a:ext cx="597938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b="1" dirty="0"/>
                <a:t>Цікавим зразком панегіричного видання </a:t>
              </a:r>
              <a:r>
                <a:rPr lang="uk-UA" sz="2000" b="1" dirty="0" smtClean="0"/>
                <a:t>є друкований </a:t>
              </a:r>
              <a:r>
                <a:rPr lang="uk-UA" sz="2000" b="1" dirty="0"/>
                <a:t>у 1744 р. вірш професора </a:t>
              </a:r>
              <a:r>
                <a:rPr lang="uk-UA" sz="2000" b="1" dirty="0" smtClean="0"/>
                <a:t>КМА Михайла </a:t>
              </a:r>
              <a:r>
                <a:rPr lang="uk-UA" sz="2000" b="1" dirty="0" err="1"/>
                <a:t>Козачинського</a:t>
              </a:r>
              <a:r>
                <a:rPr lang="uk-UA" sz="2000" b="1" dirty="0"/>
                <a:t> (1699-1755) </a:t>
              </a:r>
              <a:r>
                <a:rPr lang="uk-UA" sz="2000" b="1" i="1" dirty="0"/>
                <a:t>«</a:t>
              </a:r>
              <a:r>
                <a:rPr lang="uk-UA" sz="2000" b="1" i="1" dirty="0" err="1"/>
                <a:t>Августійшей</a:t>
              </a:r>
              <a:r>
                <a:rPr lang="uk-UA" sz="2000" b="1" i="1" dirty="0"/>
                <a:t>, </a:t>
              </a:r>
              <a:r>
                <a:rPr lang="uk-UA" sz="2000" b="1" i="1" dirty="0" err="1"/>
                <a:t>непобедимой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императриці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Елисавет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Петровні</a:t>
              </a:r>
              <a:r>
                <a:rPr lang="uk-UA" sz="2000" b="1" i="1" dirty="0"/>
                <a:t>... </a:t>
              </a:r>
              <a:r>
                <a:rPr lang="uk-UA" sz="2000" b="1" i="1" dirty="0" err="1"/>
                <a:t>трегубои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диалектом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сложенними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рифмами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приветствует</a:t>
              </a:r>
              <a:r>
                <a:rPr lang="uk-UA" sz="2000" b="1" i="1" dirty="0"/>
                <a:t>… Академія </a:t>
              </a:r>
              <a:r>
                <a:rPr lang="uk-UA" sz="2000" b="1" i="1" dirty="0" err="1"/>
                <a:t>Кіевская</a:t>
              </a:r>
              <a:r>
                <a:rPr lang="uk-UA" sz="2000" b="1" i="1" dirty="0"/>
                <a:t>»</a:t>
              </a:r>
              <a:r>
                <a:rPr lang="uk-UA" sz="2000" b="1" dirty="0"/>
                <a:t>, присвячений візиту імператриці до Києва</a:t>
              </a:r>
              <a:r>
                <a:rPr lang="uk-UA" sz="2000" b="1" i="1" dirty="0"/>
                <a:t>.</a:t>
              </a:r>
              <a:endParaRPr lang="ru-RU" sz="2000" b="1" dirty="0"/>
            </a:p>
          </p:txBody>
        </p:sp>
      </p:grpSp>
      <p:pic>
        <p:nvPicPr>
          <p:cNvPr id="8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32187" y="4437346"/>
            <a:ext cx="64711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/>
              <a:t>Зразком української </a:t>
            </a:r>
            <a:r>
              <a:rPr lang="uk-UA" sz="2200" b="1" dirty="0"/>
              <a:t>барокової книги </a:t>
            </a:r>
            <a:r>
              <a:rPr lang="uk-UA" sz="2200" b="1" dirty="0" smtClean="0"/>
              <a:t>є </a:t>
            </a:r>
            <a:r>
              <a:rPr lang="uk-UA" sz="2200" b="1" dirty="0"/>
              <a:t>витончено оздоблений примірник </a:t>
            </a:r>
            <a:r>
              <a:rPr lang="uk-UA" sz="2200" b="1" i="1" dirty="0"/>
              <a:t>«Акафісту Святій Великомучениці Варварі</a:t>
            </a:r>
            <a:r>
              <a:rPr lang="uk-UA" sz="2200" b="1" i="1" dirty="0" smtClean="0"/>
              <a:t>» (1777 р.),</a:t>
            </a:r>
            <a:r>
              <a:rPr lang="uk-UA" sz="2200" b="1" dirty="0" smtClean="0"/>
              <a:t> </a:t>
            </a:r>
            <a:r>
              <a:rPr lang="uk-UA" sz="2200" b="1" dirty="0"/>
              <a:t>який належить перу богослова та письменника, митрополита Київського </a:t>
            </a:r>
            <a:r>
              <a:rPr lang="uk-UA" sz="2200" b="1" dirty="0" err="1"/>
              <a:t>Йосафа</a:t>
            </a:r>
            <a:r>
              <a:rPr lang="uk-UA" sz="2200" b="1" dirty="0"/>
              <a:t> </a:t>
            </a:r>
            <a:r>
              <a:rPr lang="uk-UA" sz="2200" b="1" dirty="0" err="1"/>
              <a:t>Кроковського</a:t>
            </a:r>
            <a:r>
              <a:rPr lang="uk-UA" sz="2200" b="1" dirty="0"/>
              <a:t> (</a:t>
            </a:r>
            <a:r>
              <a:rPr lang="uk-UA" sz="2200" b="1" dirty="0" err="1"/>
              <a:t>бл</a:t>
            </a:r>
            <a:r>
              <a:rPr lang="uk-UA" sz="2200" b="1" dirty="0"/>
              <a:t>. 1650-1718</a:t>
            </a:r>
            <a:r>
              <a:rPr lang="uk-UA" sz="2200" b="1" dirty="0" smtClean="0"/>
              <a:t>)</a:t>
            </a:r>
            <a:endParaRPr lang="ru-RU" sz="2200" b="1" dirty="0"/>
          </a:p>
        </p:txBody>
      </p:sp>
      <p:pic>
        <p:nvPicPr>
          <p:cNvPr id="5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383614"/>
            <a:ext cx="2339218" cy="31085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04" y="385424"/>
            <a:ext cx="5824339" cy="384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54812" y="4458404"/>
            <a:ext cx="6407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Богослужбові стародруки лаврського походження у ніжинській бібліотеці представлені такими виданнями, як </a:t>
            </a:r>
            <a:r>
              <a:rPr lang="uk-UA" sz="2200" b="1" i="1" dirty="0"/>
              <a:t>«Часослов»</a:t>
            </a:r>
            <a:r>
              <a:rPr lang="uk-UA" sz="2200" i="1" dirty="0"/>
              <a:t> (1729 р.), </a:t>
            </a:r>
            <a:r>
              <a:rPr lang="uk-UA" sz="2200" i="1" dirty="0" smtClean="0"/>
              <a:t>«</a:t>
            </a:r>
            <a:r>
              <a:rPr lang="uk-UA" sz="2200" b="1" i="1" dirty="0" err="1" smtClean="0"/>
              <a:t>Слідуваний</a:t>
            </a:r>
            <a:r>
              <a:rPr lang="uk-UA" sz="2200" b="1" i="1" dirty="0" smtClean="0"/>
              <a:t> </a:t>
            </a:r>
            <a:r>
              <a:rPr lang="uk-UA" sz="2200" b="1" i="1" dirty="0"/>
              <a:t>псалтир»</a:t>
            </a:r>
            <a:r>
              <a:rPr lang="uk-UA" sz="2200" dirty="0"/>
              <a:t> (1776 </a:t>
            </a:r>
            <a:r>
              <a:rPr lang="uk-UA" sz="2200" dirty="0" smtClean="0"/>
              <a:t>р.), </a:t>
            </a:r>
            <a:r>
              <a:rPr lang="uk-UA" sz="2200" b="1" i="1" dirty="0" smtClean="0"/>
              <a:t>«Мінея </a:t>
            </a:r>
            <a:r>
              <a:rPr lang="uk-UA" sz="2200" b="1" i="1" dirty="0"/>
              <a:t>загальна»</a:t>
            </a:r>
            <a:r>
              <a:rPr lang="uk-UA" sz="2200" dirty="0"/>
              <a:t> (1774 </a:t>
            </a:r>
            <a:r>
              <a:rPr lang="uk-UA" sz="2200" dirty="0" smtClean="0"/>
              <a:t>р.), </a:t>
            </a:r>
            <a:r>
              <a:rPr lang="uk-UA" sz="2200" b="1" i="1" dirty="0"/>
              <a:t>«</a:t>
            </a:r>
            <a:r>
              <a:rPr lang="uk-UA" sz="2200" b="1" i="1" dirty="0" err="1"/>
              <a:t>Каноник</a:t>
            </a:r>
            <a:r>
              <a:rPr lang="uk-UA" sz="2200" b="1" i="1" dirty="0"/>
              <a:t>»</a:t>
            </a:r>
            <a:r>
              <a:rPr lang="uk-UA" sz="2200" dirty="0"/>
              <a:t> (мініатюрне видання, «1/12» аркушу, 1788 р.)</a:t>
            </a:r>
            <a:endParaRPr lang="ru-RU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" b="38"/>
          <a:stretch/>
        </p:blipFill>
        <p:spPr bwMode="auto">
          <a:xfrm>
            <a:off x="253221" y="245687"/>
            <a:ext cx="2550109" cy="40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71" y="754516"/>
            <a:ext cx="3910818" cy="307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 b="5"/>
          <a:stretch/>
        </p:blipFill>
        <p:spPr bwMode="auto">
          <a:xfrm>
            <a:off x="5743137" y="2471362"/>
            <a:ext cx="2631329" cy="198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67" y="987039"/>
            <a:ext cx="5054583" cy="37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39217" y="4701512"/>
            <a:ext cx="6281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Видання текстів Святого Письма репрезентовані такими виданнями, як </a:t>
            </a:r>
            <a:r>
              <a:rPr lang="uk-UA" sz="2000" b="1" i="1" dirty="0"/>
              <a:t>«Новий заповіт»</a:t>
            </a:r>
            <a:r>
              <a:rPr lang="uk-UA" sz="2000" b="1" dirty="0"/>
              <a:t> (1746 р., гравер Андрій </a:t>
            </a:r>
            <a:r>
              <a:rPr lang="uk-UA" sz="2000" b="1" dirty="0" err="1"/>
              <a:t>Козачковський</a:t>
            </a:r>
            <a:r>
              <a:rPr lang="uk-UA" sz="2000" b="1" dirty="0"/>
              <a:t>), </a:t>
            </a:r>
            <a:r>
              <a:rPr lang="uk-UA" sz="2000" b="1" i="1" dirty="0"/>
              <a:t>«Біблія </a:t>
            </a:r>
            <a:r>
              <a:rPr lang="uk-UA" sz="2000" b="1" i="1" dirty="0" err="1"/>
              <a:t>сіречь</a:t>
            </a:r>
            <a:r>
              <a:rPr lang="uk-UA" sz="2000" b="1" i="1" dirty="0"/>
              <a:t> книги священного </a:t>
            </a:r>
            <a:r>
              <a:rPr lang="uk-UA" sz="2000" b="1" i="1" dirty="0" err="1"/>
              <a:t>писанія</a:t>
            </a:r>
            <a:r>
              <a:rPr lang="uk-UA" sz="2000" b="1" i="1" dirty="0"/>
              <a:t> </a:t>
            </a:r>
            <a:r>
              <a:rPr lang="uk-UA" sz="2000" b="1" i="1" dirty="0" err="1"/>
              <a:t>Ветхаго</a:t>
            </a:r>
            <a:r>
              <a:rPr lang="uk-UA" sz="2000" b="1" i="1" dirty="0"/>
              <a:t> и </a:t>
            </a:r>
            <a:r>
              <a:rPr lang="uk-UA" sz="2000" b="1" i="1" dirty="0" err="1"/>
              <a:t>Новаго</a:t>
            </a:r>
            <a:r>
              <a:rPr lang="uk-UA" sz="2000" b="1" i="1" dirty="0"/>
              <a:t> Завіту»</a:t>
            </a:r>
            <a:r>
              <a:rPr lang="uk-UA" sz="2000" b="1" dirty="0"/>
              <a:t> (1788 р., неповний примірник). </a:t>
            </a:r>
            <a:endParaRPr lang="ru-RU" sz="2000" b="1" dirty="0"/>
          </a:p>
        </p:txBody>
      </p:sp>
      <p:pic>
        <p:nvPicPr>
          <p:cNvPr id="5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-2"/>
          <a:stretch/>
        </p:blipFill>
        <p:spPr bwMode="auto">
          <a:xfrm>
            <a:off x="221099" y="412057"/>
            <a:ext cx="4927549" cy="36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3" y="453952"/>
            <a:ext cx="1544078" cy="2514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/>
          <a:stretch/>
        </p:blipFill>
        <p:spPr bwMode="auto">
          <a:xfrm>
            <a:off x="7074953" y="355477"/>
            <a:ext cx="1635114" cy="25002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://apokrif.com.ua/wp-content/gallery/lavra/2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6" b="-30"/>
          <a:stretch/>
        </p:blipFill>
        <p:spPr bwMode="auto">
          <a:xfrm>
            <a:off x="3234472" y="337596"/>
            <a:ext cx="1924728" cy="2492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litfund.ru/images/lots/6/06-253-149-50-CC1674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b="41"/>
          <a:stretch/>
        </p:blipFill>
        <p:spPr bwMode="auto">
          <a:xfrm>
            <a:off x="4980295" y="745588"/>
            <a:ext cx="2208296" cy="3123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"/>
          <a:stretch/>
        </p:blipFill>
        <p:spPr bwMode="auto">
          <a:xfrm>
            <a:off x="1631846" y="1013170"/>
            <a:ext cx="1856941" cy="28806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418194" y="4139584"/>
            <a:ext cx="6697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Лаврські видання </a:t>
            </a:r>
            <a:r>
              <a:rPr lang="uk-UA" sz="2000" b="1" dirty="0"/>
              <a:t>гражданського </a:t>
            </a:r>
            <a:r>
              <a:rPr lang="uk-UA" sz="2000" b="1" dirty="0" smtClean="0"/>
              <a:t>друку: </a:t>
            </a:r>
          </a:p>
          <a:p>
            <a:r>
              <a:rPr lang="uk-UA" sz="2000" b="1" i="1" dirty="0" smtClean="0"/>
              <a:t>«</a:t>
            </a:r>
            <a:r>
              <a:rPr lang="uk-UA" sz="2000" b="1" i="1" dirty="0" err="1"/>
              <a:t>Краткое</a:t>
            </a:r>
            <a:r>
              <a:rPr lang="uk-UA" sz="2000" b="1" i="1" dirty="0"/>
              <a:t> </a:t>
            </a:r>
            <a:r>
              <a:rPr lang="uk-UA" sz="2000" b="1" i="1" dirty="0" err="1"/>
              <a:t>историческое</a:t>
            </a:r>
            <a:r>
              <a:rPr lang="uk-UA" sz="2000" b="1" i="1" dirty="0"/>
              <a:t> </a:t>
            </a:r>
            <a:r>
              <a:rPr lang="uk-UA" sz="2000" b="1" i="1" dirty="0" err="1"/>
              <a:t>описание</a:t>
            </a:r>
            <a:r>
              <a:rPr lang="uk-UA" sz="2000" b="1" i="1" dirty="0"/>
              <a:t> </a:t>
            </a:r>
            <a:r>
              <a:rPr lang="uk-UA" sz="2000" b="1" i="1" dirty="0" err="1"/>
              <a:t>Киево-Печерской</a:t>
            </a:r>
            <a:r>
              <a:rPr lang="uk-UA" sz="2000" b="1" i="1" dirty="0"/>
              <a:t> </a:t>
            </a:r>
            <a:r>
              <a:rPr lang="uk-UA" sz="2000" b="1" i="1" dirty="0" err="1"/>
              <a:t>лавры</a:t>
            </a:r>
            <a:r>
              <a:rPr lang="uk-UA" sz="2000" b="1" i="1" dirty="0"/>
              <a:t>»</a:t>
            </a:r>
            <a:r>
              <a:rPr lang="uk-UA" sz="2000" b="1" dirty="0"/>
              <a:t> </a:t>
            </a:r>
            <a:r>
              <a:rPr lang="uk-UA" sz="2000" b="1" i="1" dirty="0"/>
              <a:t>(1817),</a:t>
            </a:r>
            <a:r>
              <a:rPr lang="uk-UA" sz="2000" b="1" dirty="0"/>
              <a:t> «</a:t>
            </a:r>
            <a:r>
              <a:rPr lang="uk-UA" sz="2000" b="1" i="1" dirty="0" err="1"/>
              <a:t>Историческое</a:t>
            </a:r>
            <a:r>
              <a:rPr lang="uk-UA" sz="2000" b="1" i="1" dirty="0"/>
              <a:t> </a:t>
            </a:r>
            <a:r>
              <a:rPr lang="uk-UA" sz="2000" b="1" i="1" dirty="0" err="1"/>
              <a:t>обозрение</a:t>
            </a:r>
            <a:r>
              <a:rPr lang="uk-UA" sz="2000" b="1" i="1" dirty="0"/>
              <a:t> </a:t>
            </a:r>
            <a:r>
              <a:rPr lang="uk-UA" sz="2000" b="1" i="1" dirty="0" err="1"/>
              <a:t>богослужебных</a:t>
            </a:r>
            <a:r>
              <a:rPr lang="uk-UA" sz="2000" b="1" i="1" dirty="0"/>
              <a:t> книг </a:t>
            </a:r>
            <a:r>
              <a:rPr lang="uk-UA" sz="2000" b="1" i="1" dirty="0" err="1"/>
              <a:t>греко-российской</a:t>
            </a:r>
            <a:r>
              <a:rPr lang="uk-UA" sz="2000" b="1" i="1" dirty="0"/>
              <a:t> церкви» (1836), «</a:t>
            </a:r>
            <a:r>
              <a:rPr lang="uk-UA" sz="2000" b="1" i="1" dirty="0" err="1"/>
              <a:t>Русская</a:t>
            </a:r>
            <a:r>
              <a:rPr lang="uk-UA" sz="2000" b="1" i="1" dirty="0"/>
              <a:t> </a:t>
            </a:r>
            <a:r>
              <a:rPr lang="uk-UA" sz="2000" b="1" i="1" dirty="0" err="1"/>
              <a:t>ручная</a:t>
            </a:r>
            <a:r>
              <a:rPr lang="uk-UA" sz="2000" b="1" i="1" dirty="0"/>
              <a:t> пасхалія»</a:t>
            </a:r>
            <a:r>
              <a:rPr lang="uk-UA" sz="2000" b="1" dirty="0"/>
              <a:t> </a:t>
            </a:r>
            <a:r>
              <a:rPr lang="uk-UA" sz="2000" b="1" i="1" dirty="0"/>
              <a:t>(1836),</a:t>
            </a:r>
            <a:r>
              <a:rPr lang="uk-UA" sz="2000" b="1" dirty="0"/>
              <a:t> </a:t>
            </a:r>
            <a:r>
              <a:rPr lang="uk-UA" sz="2000" b="1" i="1" dirty="0"/>
              <a:t>«</a:t>
            </a:r>
            <a:r>
              <a:rPr lang="uk-UA" sz="2000" b="1" i="1" dirty="0" err="1"/>
              <a:t>Описание</a:t>
            </a:r>
            <a:r>
              <a:rPr lang="uk-UA" sz="2000" b="1" i="1" dirty="0"/>
              <a:t> </a:t>
            </a:r>
            <a:r>
              <a:rPr lang="uk-UA" sz="2000" b="1" i="1" dirty="0" err="1"/>
              <a:t>Киевопечерской</a:t>
            </a:r>
            <a:r>
              <a:rPr lang="uk-UA" sz="2000" b="1" i="1" dirty="0"/>
              <a:t> </a:t>
            </a:r>
            <a:r>
              <a:rPr lang="uk-UA" sz="2000" b="1" i="1" dirty="0" err="1"/>
              <a:t>Лавры</a:t>
            </a:r>
            <a:r>
              <a:rPr lang="uk-UA" sz="2000" b="1" i="1" dirty="0"/>
              <a:t> с </a:t>
            </a:r>
            <a:r>
              <a:rPr lang="uk-UA" sz="2000" b="1" i="1" dirty="0" err="1"/>
              <a:t>присовокуплением</a:t>
            </a:r>
            <a:r>
              <a:rPr lang="uk-UA" sz="2000" b="1" i="1" dirty="0"/>
              <a:t> </a:t>
            </a:r>
            <a:r>
              <a:rPr lang="uk-UA" sz="2000" b="1" i="1" dirty="0" err="1"/>
              <a:t>разных</a:t>
            </a:r>
            <a:r>
              <a:rPr lang="uk-UA" sz="2000" b="1" i="1" dirty="0"/>
              <a:t> </a:t>
            </a:r>
            <a:r>
              <a:rPr lang="uk-UA" sz="2000" b="1" i="1" dirty="0" err="1"/>
              <a:t>грамат</a:t>
            </a:r>
            <a:r>
              <a:rPr lang="uk-UA" sz="2000" b="1" i="1" dirty="0"/>
              <a:t> и виписок»</a:t>
            </a:r>
            <a:r>
              <a:rPr lang="uk-UA" sz="2000" b="1" dirty="0"/>
              <a:t>, </a:t>
            </a:r>
            <a:r>
              <a:rPr lang="uk-UA" sz="2000" b="1" i="1" dirty="0"/>
              <a:t>«</a:t>
            </a:r>
            <a:r>
              <a:rPr lang="uk-UA" sz="2000" b="1" i="1" dirty="0" err="1"/>
              <a:t>Киевский</a:t>
            </a:r>
            <a:r>
              <a:rPr lang="uk-UA" sz="2000" b="1" i="1" dirty="0"/>
              <a:t> </a:t>
            </a:r>
            <a:r>
              <a:rPr lang="uk-UA" sz="2000" b="1" i="1" dirty="0" smtClean="0"/>
              <a:t>синопсис» </a:t>
            </a:r>
            <a:r>
              <a:rPr lang="uk-UA" sz="2000" b="1" dirty="0" smtClean="0"/>
              <a:t>Інокентія </a:t>
            </a:r>
            <a:r>
              <a:rPr lang="uk-UA" sz="2000" b="1" dirty="0"/>
              <a:t>Гізеля (</a:t>
            </a:r>
            <a:r>
              <a:rPr lang="uk-UA" sz="2000" b="1" dirty="0" smtClean="0"/>
              <a:t>1836).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31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/>
          <p:cNvGrpSpPr/>
          <p:nvPr/>
        </p:nvGrpSpPr>
        <p:grpSpPr>
          <a:xfrm>
            <a:off x="347711" y="661408"/>
            <a:ext cx="8437226" cy="5821553"/>
            <a:chOff x="347711" y="661408"/>
            <a:chExt cx="8437226" cy="5821553"/>
          </a:xfrm>
        </p:grpSpPr>
        <p:pic>
          <p:nvPicPr>
            <p:cNvPr id="4" name="Picture 2" descr="C:\Users\MorAlex.MorAlex-ПК\Desktop\Drukarny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11" y="5154663"/>
              <a:ext cx="1766300" cy="13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кутник 4"/>
            <p:cNvSpPr/>
            <p:nvPr/>
          </p:nvSpPr>
          <p:spPr>
            <a:xfrm>
              <a:off x="562708" y="661408"/>
              <a:ext cx="820146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     За </a:t>
              </a:r>
              <a:r>
                <a:rPr lang="ru-RU" sz="2400" b="1" dirty="0" err="1" smtClean="0"/>
                <a:t>висловом</a:t>
              </a:r>
              <a:r>
                <a:rPr lang="ru-RU" sz="2400" b="1" dirty="0" smtClean="0"/>
                <a:t> </a:t>
              </a:r>
              <a:r>
                <a:rPr lang="ru-RU" sz="2400" b="1" dirty="0" err="1" smtClean="0"/>
                <a:t>визнаного</a:t>
              </a:r>
              <a:r>
                <a:rPr lang="ru-RU" sz="2400" b="1" dirty="0" smtClean="0"/>
                <a:t> </a:t>
              </a:r>
              <a:r>
                <a:rPr lang="ru-RU" sz="2400" b="1" dirty="0" err="1"/>
                <a:t>фахівця</a:t>
              </a:r>
              <a:r>
                <a:rPr lang="ru-RU" sz="2400" b="1" dirty="0"/>
                <a:t> з </a:t>
              </a:r>
              <a:r>
                <a:rPr lang="ru-RU" sz="2400" b="1" dirty="0" err="1"/>
                <a:t>історії</a:t>
              </a:r>
              <a:r>
                <a:rPr lang="ru-RU" sz="2400" b="1" dirty="0"/>
                <a:t> </a:t>
              </a:r>
              <a:r>
                <a:rPr lang="ru-RU" sz="2400" b="1" dirty="0" err="1"/>
                <a:t>вітчизняного</a:t>
              </a:r>
              <a:r>
                <a:rPr lang="ru-RU" sz="2400" b="1" dirty="0"/>
                <a:t> </a:t>
              </a:r>
              <a:r>
                <a:rPr lang="ru-RU" sz="2400" b="1" dirty="0" err="1"/>
                <a:t>книгодрукування</a:t>
              </a:r>
              <a:r>
                <a:rPr lang="ru-RU" sz="2400" b="1" dirty="0"/>
                <a:t> Ярослава </a:t>
              </a:r>
              <a:r>
                <a:rPr lang="ru-RU" sz="2400" b="1" dirty="0" err="1" smtClean="0"/>
                <a:t>Ісаєвича</a:t>
              </a:r>
              <a:r>
                <a:rPr lang="ru-RU" sz="2400" b="1" dirty="0" smtClean="0"/>
                <a:t>, </a:t>
              </a:r>
              <a:r>
                <a:rPr lang="ru-RU" sz="2400" b="1" dirty="0" err="1"/>
                <a:t>від</a:t>
              </a:r>
              <a:r>
                <a:rPr lang="ru-RU" sz="2400" b="1" dirty="0"/>
                <a:t> 17 ст. "</a:t>
              </a:r>
              <a:r>
                <a:rPr lang="ru-RU" sz="2400" b="1" dirty="0" err="1"/>
                <a:t>друкарня</a:t>
              </a:r>
              <a:r>
                <a:rPr lang="ru-RU" sz="2400" b="1" dirty="0"/>
                <a:t> </a:t>
              </a:r>
              <a:r>
                <a:rPr lang="ru-RU" sz="2400" b="1" dirty="0" err="1"/>
                <a:t>Києво-Печерської</a:t>
              </a:r>
              <a:r>
                <a:rPr lang="ru-RU" sz="2400" b="1" dirty="0"/>
                <a:t> </a:t>
              </a:r>
              <a:r>
                <a:rPr lang="ru-RU" sz="2400" b="1" dirty="0" err="1"/>
                <a:t>лаври</a:t>
              </a:r>
              <a:r>
                <a:rPr lang="ru-RU" sz="2400" b="1" dirty="0"/>
                <a:t> стала </a:t>
              </a:r>
              <a:r>
                <a:rPr lang="ru-RU" sz="2400" b="1" dirty="0" err="1"/>
                <a:t>провідним</a:t>
              </a:r>
              <a:r>
                <a:rPr lang="ru-RU" sz="2400" b="1" dirty="0"/>
                <a:t> в </a:t>
              </a:r>
              <a:r>
                <a:rPr lang="ru-RU" sz="2400" b="1" dirty="0" err="1"/>
                <a:t>Україні</a:t>
              </a:r>
              <a:r>
                <a:rPr lang="ru-RU" sz="2400" b="1" dirty="0"/>
                <a:t> центром </a:t>
              </a:r>
              <a:r>
                <a:rPr lang="ru-RU" sz="2400" b="1" dirty="0" err="1"/>
                <a:t>книговидання</a:t>
              </a:r>
              <a:r>
                <a:rPr lang="ru-RU" sz="2400" b="1" dirty="0"/>
                <a:t>, </a:t>
              </a:r>
              <a:r>
                <a:rPr lang="ru-RU" sz="2400" b="1" dirty="0" err="1"/>
                <a:t>ініціатором</a:t>
              </a:r>
              <a:r>
                <a:rPr lang="ru-RU" sz="2400" b="1" dirty="0"/>
                <a:t> </a:t>
              </a:r>
              <a:r>
                <a:rPr lang="ru-RU" sz="2400" b="1" dirty="0" err="1"/>
                <a:t>оновлення</a:t>
              </a:r>
              <a:r>
                <a:rPr lang="ru-RU" sz="2400" b="1" dirty="0"/>
                <a:t> і </a:t>
              </a:r>
              <a:r>
                <a:rPr lang="ru-RU" sz="2400" b="1" dirty="0" err="1"/>
                <a:t>збагачення</a:t>
              </a:r>
              <a:r>
                <a:rPr lang="ru-RU" sz="2400" b="1" dirty="0"/>
                <a:t> тематики </a:t>
              </a:r>
              <a:r>
                <a:rPr lang="ru-RU" sz="2400" b="1" dirty="0" err="1"/>
                <a:t>видань</a:t>
              </a:r>
              <a:r>
                <a:rPr lang="ru-RU" sz="2400" b="1" dirty="0"/>
                <a:t>, </a:t>
              </a:r>
              <a:r>
                <a:rPr lang="ru-RU" sz="2400" b="1" dirty="0" err="1"/>
                <a:t>поліпшення</a:t>
              </a:r>
              <a:r>
                <a:rPr lang="ru-RU" sz="2400" b="1" dirty="0"/>
                <a:t> </a:t>
              </a:r>
              <a:r>
                <a:rPr lang="ru-RU" sz="2400" b="1" dirty="0" err="1"/>
                <a:t>їхнього</a:t>
              </a:r>
              <a:r>
                <a:rPr lang="ru-RU" sz="2400" b="1" dirty="0"/>
                <a:t> </a:t>
              </a:r>
              <a:r>
                <a:rPr lang="ru-RU" sz="2400" b="1" dirty="0" err="1"/>
                <a:t>мистецького</a:t>
              </a:r>
              <a:r>
                <a:rPr lang="ru-RU" sz="2400" b="1" dirty="0"/>
                <a:t> </a:t>
              </a:r>
              <a:r>
                <a:rPr lang="ru-RU" sz="2400" b="1" dirty="0" err="1"/>
                <a:t>оформлення</a:t>
              </a:r>
              <a:r>
                <a:rPr lang="ru-RU" sz="2400" b="1" dirty="0"/>
                <a:t>", </a:t>
              </a:r>
              <a:r>
                <a:rPr lang="ru-RU" sz="2400" b="1" dirty="0" smtClean="0"/>
                <a:t> </a:t>
              </a:r>
              <a:r>
                <a:rPr lang="ru-RU" sz="2400" b="1" dirty="0" err="1" smtClean="0"/>
                <a:t>перетворилася</a:t>
              </a:r>
              <a:r>
                <a:rPr lang="ru-RU" sz="2400" b="1" dirty="0" smtClean="0"/>
                <a:t> </a:t>
              </a:r>
              <a:r>
                <a:rPr lang="ru-RU" sz="2400" b="1" dirty="0"/>
                <a:t>на "головного </a:t>
              </a:r>
              <a:r>
                <a:rPr lang="ru-RU" sz="2400" b="1" dirty="0" err="1"/>
                <a:t>українського</a:t>
              </a:r>
              <a:r>
                <a:rPr lang="ru-RU" sz="2400" b="1" dirty="0"/>
                <a:t> </a:t>
              </a:r>
              <a:r>
                <a:rPr lang="ru-RU" sz="2400" b="1" dirty="0" err="1"/>
                <a:t>видавця</a:t>
              </a:r>
              <a:r>
                <a:rPr lang="ru-RU" sz="2400" b="1" dirty="0"/>
                <a:t>". </a:t>
              </a:r>
            </a:p>
          </p:txBody>
        </p:sp>
        <p:pic>
          <p:nvPicPr>
            <p:cNvPr id="6146" name="Picture 2" descr="http://uoj.org.ua/media/k2/items/cache/f84d217853d263e771f2d4ffc4c6fcef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629" y="3981154"/>
              <a:ext cx="4057308" cy="250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7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68" y="778585"/>
            <a:ext cx="6597649" cy="44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572" y="5601975"/>
            <a:ext cx="790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ДЯКУЮ ЗА УВАГУ!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659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478302" y="3770137"/>
            <a:ext cx="8102991" cy="2720355"/>
          </a:xfrm>
          <a:prstGeom prst="roundRect">
            <a:avLst/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2">
                    <a:lumMod val="25000"/>
                  </a:schemeClr>
                </a:solidFill>
              </a:rPr>
              <a:t>Бібліотека Ніжинського державного університету імені Миколи Гоголя </a:t>
            </a:r>
            <a:endParaRPr lang="uk-UA" sz="3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uk-UA" sz="3000" b="1" dirty="0" smtClean="0">
                <a:solidFill>
                  <a:schemeClr val="tx2">
                    <a:lumMod val="25000"/>
                  </a:schemeClr>
                </a:solidFill>
              </a:rPr>
              <a:t>є  </a:t>
            </a:r>
            <a:r>
              <a:rPr lang="uk-UA" sz="3000" b="1" dirty="0" err="1" smtClean="0">
                <a:solidFill>
                  <a:schemeClr val="tx2">
                    <a:lumMod val="25000"/>
                  </a:schemeClr>
                </a:solidFill>
              </a:rPr>
              <a:t>фондоутримувачем</a:t>
            </a:r>
            <a:r>
              <a:rPr lang="uk-UA" sz="3000" b="1" dirty="0" smtClean="0">
                <a:solidFill>
                  <a:schemeClr val="tx2">
                    <a:lumMod val="25000"/>
                  </a:schemeClr>
                </a:solidFill>
              </a:rPr>
              <a:t> унікальної колекції </a:t>
            </a:r>
            <a:r>
              <a:rPr lang="uk-UA" sz="3000" b="1" dirty="0">
                <a:solidFill>
                  <a:schemeClr val="tx2">
                    <a:lumMod val="25000"/>
                  </a:schemeClr>
                </a:solidFill>
              </a:rPr>
              <a:t>стародруків, рідкісних </a:t>
            </a:r>
            <a:endParaRPr lang="uk-UA" sz="3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uk-UA" sz="3000" b="1" dirty="0" smtClean="0">
                <a:solidFill>
                  <a:schemeClr val="tx2">
                    <a:lumMod val="25000"/>
                  </a:schemeClr>
                </a:solidFill>
              </a:rPr>
              <a:t>та </a:t>
            </a:r>
            <a:r>
              <a:rPr lang="uk-UA" sz="3000" b="1" dirty="0">
                <a:solidFill>
                  <a:schemeClr val="tx2">
                    <a:lumMod val="25000"/>
                  </a:schemeClr>
                </a:solidFill>
              </a:rPr>
              <a:t>цінних</a:t>
            </a:r>
            <a:r>
              <a:rPr lang="ru-RU" sz="3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tx2">
                    <a:lumMod val="25000"/>
                  </a:schemeClr>
                </a:solidFill>
              </a:rPr>
              <a:t>видань</a:t>
            </a:r>
            <a:endParaRPr lang="ru-RU" sz="3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8" name="Picture 4" descr="http://archive.li/37SP/0f85a6997d2330f17795a2066b936d0e52ee57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 b="111"/>
          <a:stretch/>
        </p:blipFill>
        <p:spPr bwMode="auto">
          <a:xfrm>
            <a:off x="316127" y="242040"/>
            <a:ext cx="4438751" cy="2644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rAlex.MorAlex-ПК\Desktop\КПЛ\275px-Лазарь_Баран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2" y="388316"/>
            <a:ext cx="2442793" cy="2931660"/>
          </a:xfrm>
          <a:prstGeom prst="rect">
            <a:avLst/>
          </a:prstGeom>
          <a:noFill/>
          <a:ln w="50800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2391508" y="4459457"/>
            <a:ext cx="6752492" cy="2213919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b="1" dirty="0">
                <a:solidFill>
                  <a:schemeClr val="tx1"/>
                </a:solidFill>
              </a:rPr>
              <a:t>Найдавнішим лаврським виданням у фондах бібліотеки є збірка поетичних віршованих творів </a:t>
            </a:r>
            <a:r>
              <a:rPr lang="uk-UA" sz="2200" b="1" dirty="0" smtClean="0">
                <a:solidFill>
                  <a:schemeClr val="tx1"/>
                </a:solidFill>
              </a:rPr>
              <a:t>архієпископа </a:t>
            </a:r>
            <a:r>
              <a:rPr lang="uk-UA" sz="2200" b="1" dirty="0">
                <a:solidFill>
                  <a:schemeClr val="tx1"/>
                </a:solidFill>
              </a:rPr>
              <a:t>Лазаря </a:t>
            </a:r>
            <a:r>
              <a:rPr lang="uk-UA" sz="2200" b="1" dirty="0" smtClean="0">
                <a:solidFill>
                  <a:schemeClr val="tx1"/>
                </a:solidFill>
              </a:rPr>
              <a:t>Барановича</a:t>
            </a:r>
          </a:p>
          <a:p>
            <a:r>
              <a:rPr lang="uk-UA" sz="2200" b="1" dirty="0" smtClean="0">
                <a:solidFill>
                  <a:schemeClr val="tx1"/>
                </a:solidFill>
              </a:rPr>
              <a:t>(</a:t>
            </a:r>
            <a:r>
              <a:rPr lang="uk-UA" sz="2200" b="1" dirty="0" err="1" smtClean="0">
                <a:solidFill>
                  <a:schemeClr val="tx1"/>
                </a:solidFill>
              </a:rPr>
              <a:t>бл</a:t>
            </a:r>
            <a:r>
              <a:rPr lang="uk-UA" sz="2200" b="1" dirty="0">
                <a:solidFill>
                  <a:schemeClr val="tx1"/>
                </a:solidFill>
              </a:rPr>
              <a:t>. 1620-1693) </a:t>
            </a:r>
            <a:r>
              <a:rPr lang="uk-UA" sz="2200" b="1" i="1" dirty="0">
                <a:solidFill>
                  <a:schemeClr val="tx1"/>
                </a:solidFill>
              </a:rPr>
              <a:t>«Лютня Аполлонова» </a:t>
            </a:r>
            <a:r>
              <a:rPr lang="uk-UA" sz="2200" b="1" i="1" dirty="0" smtClean="0">
                <a:solidFill>
                  <a:schemeClr val="tx1"/>
                </a:solidFill>
              </a:rPr>
              <a:t>(«</a:t>
            </a:r>
            <a:r>
              <a:rPr lang="uk-UA" sz="2200" b="1" i="1" dirty="0" err="1">
                <a:solidFill>
                  <a:schemeClr val="tx1"/>
                </a:solidFill>
              </a:rPr>
              <a:t>Lutnia</a:t>
            </a:r>
            <a:r>
              <a:rPr lang="uk-UA" sz="2200" b="1" i="1" dirty="0">
                <a:solidFill>
                  <a:schemeClr val="tx1"/>
                </a:solidFill>
              </a:rPr>
              <a:t> </a:t>
            </a:r>
            <a:r>
              <a:rPr lang="uk-UA" sz="2200" b="1" i="1" dirty="0" err="1">
                <a:solidFill>
                  <a:schemeClr val="tx1"/>
                </a:solidFill>
              </a:rPr>
              <a:t>Apollinowa</a:t>
            </a:r>
            <a:r>
              <a:rPr lang="uk-UA" sz="2200" b="1" i="1" dirty="0">
                <a:solidFill>
                  <a:schemeClr val="tx1"/>
                </a:solidFill>
              </a:rPr>
              <a:t> </a:t>
            </a:r>
            <a:r>
              <a:rPr lang="uk-UA" sz="2200" b="1" i="1" dirty="0" err="1">
                <a:solidFill>
                  <a:schemeClr val="tx1"/>
                </a:solidFill>
              </a:rPr>
              <a:t>kożdey</a:t>
            </a:r>
            <a:r>
              <a:rPr lang="uk-UA" sz="2200" b="1" i="1" dirty="0">
                <a:solidFill>
                  <a:schemeClr val="tx1"/>
                </a:solidFill>
              </a:rPr>
              <a:t> </a:t>
            </a:r>
            <a:r>
              <a:rPr lang="uk-UA" sz="2200" b="1" i="1" dirty="0" err="1">
                <a:solidFill>
                  <a:schemeClr val="tx1"/>
                </a:solidFill>
              </a:rPr>
              <a:t>sprawie</a:t>
            </a:r>
            <a:r>
              <a:rPr lang="uk-UA" sz="2200" b="1" i="1" dirty="0">
                <a:solidFill>
                  <a:schemeClr val="tx1"/>
                </a:solidFill>
              </a:rPr>
              <a:t> </a:t>
            </a:r>
            <a:r>
              <a:rPr lang="uk-UA" sz="2200" b="1" i="1" dirty="0" err="1" smtClean="0">
                <a:solidFill>
                  <a:schemeClr val="tx1"/>
                </a:solidFill>
              </a:rPr>
              <a:t>gotowa</a:t>
            </a:r>
            <a:r>
              <a:rPr lang="uk-UA" sz="2200" b="1" i="1" dirty="0" smtClean="0">
                <a:solidFill>
                  <a:schemeClr val="tx1"/>
                </a:solidFill>
              </a:rPr>
              <a:t>», 1671)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82288" y="346111"/>
            <a:ext cx="5512727" cy="4113346"/>
            <a:chOff x="126016" y="346111"/>
            <a:chExt cx="5512727" cy="4113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16" y="346111"/>
              <a:ext cx="4262645" cy="279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https://scontent-waw1-1.xx.fbcdn.net/v/t1.0-9/12390930_1684962738415411_866726977760342172_n.jpg?oh=5ec2c1b00ba6e151eb5b5320dbb6c8bb&amp;oe=57A4812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577" y="1830679"/>
              <a:ext cx="3943166" cy="262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1" y="5210935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2363371" y="5050299"/>
            <a:ext cx="6372665" cy="1594938"/>
          </a:xfrm>
          <a:prstGeom prst="roundRect">
            <a:avLst/>
          </a:prstGeom>
          <a:solidFill>
            <a:schemeClr val="tx2">
              <a:lumMod val="2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b="1" dirty="0">
                <a:solidFill>
                  <a:schemeClr val="tx1"/>
                </a:solidFill>
              </a:rPr>
              <a:t>1674 </a:t>
            </a:r>
            <a:r>
              <a:rPr lang="uk-UA" sz="2200" b="1" dirty="0" smtClean="0">
                <a:solidFill>
                  <a:schemeClr val="tx1"/>
                </a:solidFill>
              </a:rPr>
              <a:t>роком датовано </a:t>
            </a:r>
            <a:r>
              <a:rPr lang="uk-UA" sz="2200" b="1" dirty="0">
                <a:solidFill>
                  <a:schemeClr val="tx1"/>
                </a:solidFill>
              </a:rPr>
              <a:t>т</a:t>
            </a:r>
            <a:r>
              <a:rPr lang="uk-UA" sz="2200" b="1" dirty="0" smtClean="0">
                <a:solidFill>
                  <a:schemeClr val="tx1"/>
                </a:solidFill>
              </a:rPr>
              <a:t>вір Л.Барановича </a:t>
            </a:r>
            <a:r>
              <a:rPr lang="uk-UA" sz="2200" b="1" i="1" dirty="0" smtClean="0">
                <a:solidFill>
                  <a:schemeClr val="tx1"/>
                </a:solidFill>
              </a:rPr>
              <a:t>«</a:t>
            </a:r>
            <a:r>
              <a:rPr lang="uk-UA" sz="2200" b="1" i="1" dirty="0" err="1">
                <a:solidFill>
                  <a:schemeClr val="tx1"/>
                </a:solidFill>
              </a:rPr>
              <a:t>Трубы</a:t>
            </a:r>
            <a:r>
              <a:rPr lang="uk-UA" sz="2200" b="1" i="1" dirty="0">
                <a:solidFill>
                  <a:schemeClr val="tx1"/>
                </a:solidFill>
              </a:rPr>
              <a:t> словес </a:t>
            </a:r>
            <a:r>
              <a:rPr lang="uk-UA" sz="2200" b="1" i="1" dirty="0" err="1">
                <a:solidFill>
                  <a:schemeClr val="tx1"/>
                </a:solidFill>
              </a:rPr>
              <a:t>проповідних</a:t>
            </a:r>
            <a:r>
              <a:rPr lang="uk-UA" sz="2200" b="1" i="1" dirty="0">
                <a:solidFill>
                  <a:schemeClr val="tx1"/>
                </a:solidFill>
              </a:rPr>
              <a:t> на </a:t>
            </a:r>
            <a:r>
              <a:rPr lang="uk-UA" sz="2200" b="1" i="1" dirty="0" err="1" smtClean="0">
                <a:solidFill>
                  <a:schemeClr val="tx1"/>
                </a:solidFill>
              </a:rPr>
              <a:t>нарочітия</a:t>
            </a:r>
            <a:r>
              <a:rPr lang="uk-UA" sz="2200" b="1" i="1" dirty="0" smtClean="0">
                <a:solidFill>
                  <a:schemeClr val="tx1"/>
                </a:solidFill>
              </a:rPr>
              <a:t> дні </a:t>
            </a:r>
            <a:r>
              <a:rPr lang="uk-UA" sz="2200" b="1" i="1" dirty="0" err="1" smtClean="0">
                <a:solidFill>
                  <a:schemeClr val="tx1"/>
                </a:solidFill>
              </a:rPr>
              <a:t>праздніков</a:t>
            </a:r>
            <a:r>
              <a:rPr lang="uk-UA" sz="2200" b="1" i="1" dirty="0" smtClean="0">
                <a:solidFill>
                  <a:schemeClr val="tx1"/>
                </a:solidFill>
              </a:rPr>
              <a:t>…»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26"/>
          <a:stretch/>
        </p:blipFill>
        <p:spPr bwMode="auto">
          <a:xfrm>
            <a:off x="3263704" y="928479"/>
            <a:ext cx="5148775" cy="3924875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scontent-waw1-1.xx.fbcdn.net/v/t1.0-9/12376498_1684962985082053_7093133221831708357_n.jpg?oh=31c721f2c6208f9593ea36060cc7f26d&amp;oe=57D38A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0" y="397143"/>
            <a:ext cx="3517802" cy="3415200"/>
          </a:xfrm>
          <a:prstGeom prst="rect">
            <a:avLst/>
          </a:pr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239071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35239" y="4741128"/>
            <a:ext cx="6770967" cy="192697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/>
              <a:t>Цікавим зразком української барокової книги 17 ст. </a:t>
            </a:r>
            <a:r>
              <a:rPr lang="uk-UA" sz="2400" dirty="0" smtClean="0"/>
              <a:t> є </a:t>
            </a:r>
            <a:r>
              <a:rPr lang="uk-UA" sz="2400" dirty="0"/>
              <a:t>видання </a:t>
            </a:r>
            <a:r>
              <a:rPr lang="uk-UA" sz="2400" dirty="0" smtClean="0"/>
              <a:t>духовних творів Антонія </a:t>
            </a:r>
            <a:r>
              <a:rPr lang="uk-UA" sz="2400" dirty="0" err="1" smtClean="0"/>
              <a:t>Радивіловського</a:t>
            </a:r>
            <a:r>
              <a:rPr lang="uk-UA" sz="2400" dirty="0" smtClean="0"/>
              <a:t> (</a:t>
            </a:r>
            <a:r>
              <a:rPr lang="uk-UA" sz="2400" dirty="0"/>
              <a:t>1620-1688) </a:t>
            </a:r>
            <a:r>
              <a:rPr lang="uk-UA" sz="2400" b="1" i="1" dirty="0"/>
              <a:t>«Вінець </a:t>
            </a:r>
            <a:r>
              <a:rPr lang="uk-UA" sz="2400" b="1" i="1" dirty="0" err="1"/>
              <a:t>Христов</a:t>
            </a:r>
            <a:r>
              <a:rPr lang="uk-UA" sz="2400" b="1" i="1" dirty="0"/>
              <a:t> з проповідей </a:t>
            </a:r>
            <a:r>
              <a:rPr lang="uk-UA" sz="2400" b="1" i="1" dirty="0" smtClean="0"/>
              <a:t>недільних»</a:t>
            </a:r>
            <a:r>
              <a:rPr lang="uk-UA" sz="2400" i="1" dirty="0" smtClean="0"/>
              <a:t> </a:t>
            </a:r>
            <a:r>
              <a:rPr lang="uk-UA" sz="2400" i="1" dirty="0"/>
              <a:t>(1688)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 bwMode="auto">
          <a:xfrm>
            <a:off x="3312923" y="496338"/>
            <a:ext cx="5476453" cy="411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content-waw1-1.xx.fbcdn.net/t31.0-8/s960x960/12375052_1683513961893622_491382951170329766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7" y="496338"/>
            <a:ext cx="2603346" cy="4103797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96867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150759" y="182880"/>
            <a:ext cx="8796295" cy="6641729"/>
            <a:chOff x="347711" y="182880"/>
            <a:chExt cx="8796295" cy="664172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483" y="3294475"/>
              <a:ext cx="4346916" cy="11492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4000" sy="104000" algn="ctr" rotWithShape="0">
                <a:schemeClr val="tx1">
                  <a:lumMod val="75000"/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"/>
            <a:stretch/>
          </p:blipFill>
          <p:spPr bwMode="auto">
            <a:xfrm>
              <a:off x="3207461" y="2604412"/>
              <a:ext cx="4079632" cy="99692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4000" sy="104000" algn="ctr" rotWithShape="0">
                <a:schemeClr val="tx1">
                  <a:lumMod val="75000"/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9"/>
            <a:stretch/>
          </p:blipFill>
          <p:spPr bwMode="auto">
            <a:xfrm>
              <a:off x="2475961" y="1916972"/>
              <a:ext cx="4002909" cy="10372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4000" sy="104000" algn="ctr" rotWithShape="0">
                <a:schemeClr val="tx1">
                  <a:lumMod val="75000"/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C:\Users\MorAlex.MorAlex-ПК\Desktop\Drukarnya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11" y="5154663"/>
              <a:ext cx="1766300" cy="13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"/>
            <a:stretch/>
          </p:blipFill>
          <p:spPr bwMode="auto">
            <a:xfrm>
              <a:off x="1670097" y="1308283"/>
              <a:ext cx="3689716" cy="9744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04000" sy="104000" algn="ctr" rotWithShape="0">
                <a:schemeClr val="tx1">
                  <a:lumMod val="75000"/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MorAlex.MorAlex-ПК\Desktop\КПЛ\IMG_571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8" b="-93"/>
            <a:stretch/>
          </p:blipFill>
          <p:spPr bwMode="auto">
            <a:xfrm>
              <a:off x="347711" y="182880"/>
              <a:ext cx="3366159" cy="1591529"/>
            </a:xfrm>
            <a:prstGeom prst="rect">
              <a:avLst/>
            </a:prstGeom>
            <a:noFill/>
            <a:effectLst>
              <a:outerShdw blurRad="50800" dist="50800" dir="5400000" sx="104000" sy="104000" algn="ctr" rotWithShape="0">
                <a:schemeClr val="tx1">
                  <a:lumMod val="75000"/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кутник 5"/>
            <p:cNvSpPr/>
            <p:nvPr/>
          </p:nvSpPr>
          <p:spPr>
            <a:xfrm>
              <a:off x="2581428" y="4577840"/>
              <a:ext cx="656257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b="1" i="1" dirty="0"/>
                <a:t>«Року 1689 місяця </a:t>
              </a:r>
              <a:r>
                <a:rPr lang="uk-UA" sz="2000" b="1" i="1" dirty="0" err="1"/>
                <a:t>маія</a:t>
              </a:r>
              <a:r>
                <a:rPr lang="uk-UA" sz="2000" b="1" i="1" dirty="0"/>
                <a:t> 5 дня сію книгу </a:t>
              </a:r>
              <a:r>
                <a:rPr lang="uk-UA" sz="2000" b="1" i="1" dirty="0" err="1"/>
                <a:t>глаголемую</a:t>
              </a:r>
              <a:r>
                <a:rPr lang="uk-UA" sz="2000" b="1" i="1" dirty="0"/>
                <a:t> Вінець </a:t>
              </a:r>
              <a:r>
                <a:rPr lang="uk-UA" sz="2000" b="1" i="1" dirty="0" err="1"/>
                <a:t>Хрістов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Печерского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Кіевского</a:t>
              </a:r>
              <a:r>
                <a:rPr lang="uk-UA" sz="2000" b="1" i="1" dirty="0"/>
                <a:t> друку благочестивий раб Божий </a:t>
              </a:r>
              <a:r>
                <a:rPr lang="uk-UA" sz="2000" b="1" i="1" dirty="0" err="1"/>
                <a:t>Евстафий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Григориевич</a:t>
              </a:r>
              <a:r>
                <a:rPr lang="uk-UA" sz="2000" b="1" i="1" dirty="0"/>
                <a:t>, </a:t>
              </a:r>
              <a:r>
                <a:rPr lang="uk-UA" sz="2000" b="1" i="1" dirty="0" err="1"/>
                <a:t>мещанин</a:t>
              </a:r>
              <a:r>
                <a:rPr lang="uk-UA" sz="2000" b="1" i="1" dirty="0"/>
                <a:t> и </a:t>
              </a:r>
              <a:r>
                <a:rPr lang="uk-UA" sz="2000" b="1" i="1" dirty="0" err="1"/>
                <a:t>обивател</a:t>
              </a:r>
              <a:r>
                <a:rPr lang="uk-UA" sz="2000" b="1" i="1" dirty="0"/>
                <a:t> </a:t>
              </a:r>
              <a:r>
                <a:rPr lang="uk-UA" sz="2000" b="1" i="1" dirty="0" smtClean="0"/>
                <a:t> </a:t>
              </a:r>
              <a:r>
                <a:rPr lang="uk-UA" sz="2000" b="1" i="1" dirty="0" err="1" smtClean="0"/>
                <a:t>Лохвицкий</a:t>
              </a:r>
              <a:r>
                <a:rPr lang="uk-UA" sz="2000" b="1" i="1" dirty="0"/>
                <a:t>, с </a:t>
              </a:r>
              <a:r>
                <a:rPr lang="uk-UA" sz="2000" b="1" i="1" dirty="0" err="1"/>
                <a:t>побожности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своей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отменивши</a:t>
              </a:r>
              <a:r>
                <a:rPr lang="uk-UA" sz="2000" b="1" i="1" dirty="0"/>
                <a:t> и на церков </a:t>
              </a:r>
              <a:r>
                <a:rPr lang="uk-UA" sz="2000" b="1" i="1" dirty="0" err="1"/>
                <a:t>Божію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Рождества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Пресвятой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Богородици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Ринковую</a:t>
              </a:r>
              <a:r>
                <a:rPr lang="uk-UA" sz="2000" b="1" i="1" dirty="0"/>
                <a:t> </a:t>
              </a:r>
              <a:r>
                <a:rPr lang="uk-UA" sz="2000" b="1" i="1" dirty="0" err="1"/>
                <a:t>Лохвицкую</a:t>
              </a:r>
              <a:r>
                <a:rPr lang="uk-UA" sz="2000" b="1" i="1" dirty="0"/>
                <a:t> вічними часами </a:t>
              </a:r>
              <a:r>
                <a:rPr lang="uk-UA" sz="2000" b="1" i="1" dirty="0" err="1" smtClean="0"/>
                <a:t>надал</a:t>
              </a:r>
              <a:r>
                <a:rPr lang="uk-UA" sz="2000" b="1" i="1" dirty="0" smtClean="0"/>
                <a:t>…»</a:t>
              </a:r>
              <a:endParaRPr lang="ru-RU" sz="2000" b="1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2" y="342154"/>
            <a:ext cx="3256466" cy="20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83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Результат пошуку зображень за запитом &quot;димитрий ростов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Результат пошуку зображень за запитом &quot;димитрий ростовски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Результат пошуку зображень за запитом &quot;димитрий ростовский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увати 8"/>
          <p:cNvGrpSpPr/>
          <p:nvPr/>
        </p:nvGrpSpPr>
        <p:grpSpPr>
          <a:xfrm>
            <a:off x="347711" y="272882"/>
            <a:ext cx="8481190" cy="6279978"/>
            <a:chOff x="347711" y="272882"/>
            <a:chExt cx="8481190" cy="6279978"/>
          </a:xfrm>
        </p:grpSpPr>
        <p:pic>
          <p:nvPicPr>
            <p:cNvPr id="4" name="Picture 2" descr="C:\Users\MorAlex.MorAlex-ПК\Desktop\Drukarny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11" y="5154663"/>
              <a:ext cx="1766300" cy="13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кутник 4"/>
            <p:cNvSpPr/>
            <p:nvPr/>
          </p:nvSpPr>
          <p:spPr>
            <a:xfrm>
              <a:off x="2356340" y="4767756"/>
              <a:ext cx="6407833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200" b="1" dirty="0"/>
                <a:t>1705 роком датується лаврське видання четвертого тому </a:t>
              </a:r>
              <a:r>
                <a:rPr lang="uk-UA" sz="2200" b="1" i="1" dirty="0"/>
                <a:t>«Житій святих» («</a:t>
              </a:r>
              <a:r>
                <a:rPr lang="uk-UA" sz="2200" b="1" i="1" dirty="0" err="1"/>
                <a:t>Четьї-мінеї</a:t>
              </a:r>
              <a:r>
                <a:rPr lang="uk-UA" sz="2200" b="1" i="1" dirty="0"/>
                <a:t>»)</a:t>
              </a:r>
              <a:r>
                <a:rPr lang="uk-UA" sz="2200" b="1" dirty="0"/>
                <a:t> </a:t>
              </a:r>
              <a:r>
                <a:rPr lang="uk-UA" sz="2200" b="1" dirty="0" err="1"/>
                <a:t>Димитрія</a:t>
              </a:r>
              <a:r>
                <a:rPr lang="uk-UA" sz="2200" b="1" dirty="0"/>
                <a:t> Ростовського-Туптала (1651-1709) на три місяці (червень, липень та серпень). </a:t>
              </a:r>
              <a:endParaRPr lang="ru-RU" sz="2200" b="1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68" y="279046"/>
              <a:ext cx="2884604" cy="441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27" b="-10"/>
            <a:stretch/>
          </p:blipFill>
          <p:spPr bwMode="auto">
            <a:xfrm>
              <a:off x="3439552" y="3388528"/>
              <a:ext cx="5389349" cy="130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 descr="https://upload.wikimedia.org/wikipedia/commons/8/83/%D0%94%D0%B8%D0%BC%D0%B8%D1%82%D1%80%D0%B8%D0%B9_%D0%A0%D0%BE%D1%81%D1%82%D0%BE%D0%B2%D1%81%D0%BA%D0%B8%D0%B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959" y="272882"/>
              <a:ext cx="2212097" cy="29064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88" y="279046"/>
            <a:ext cx="2256396" cy="29002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"/>
          <a:stretch/>
        </p:blipFill>
        <p:spPr bwMode="auto">
          <a:xfrm>
            <a:off x="346325" y="316279"/>
            <a:ext cx="2678230" cy="42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увати 5"/>
          <p:cNvGrpSpPr/>
          <p:nvPr/>
        </p:nvGrpSpPr>
        <p:grpSpPr>
          <a:xfrm>
            <a:off x="347711" y="316279"/>
            <a:ext cx="8509397" cy="6139559"/>
            <a:chOff x="347711" y="316279"/>
            <a:chExt cx="8509397" cy="6139559"/>
          </a:xfrm>
        </p:grpSpPr>
        <p:pic>
          <p:nvPicPr>
            <p:cNvPr id="5" name="Picture 2" descr="C:\Users\MorAlex.MorAlex-ПК\Desktop\Drukarny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11" y="5154663"/>
              <a:ext cx="1766300" cy="13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369" y="316279"/>
              <a:ext cx="5541739" cy="429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кутник 3"/>
            <p:cNvSpPr/>
            <p:nvPr/>
          </p:nvSpPr>
          <p:spPr>
            <a:xfrm>
              <a:off x="2278966" y="4998427"/>
              <a:ext cx="657814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200" b="1" dirty="0" smtClean="0"/>
                <a:t>Ще один примірник «Житій…» Д.Ростовського «на три </a:t>
              </a:r>
              <a:r>
                <a:rPr lang="uk-UA" sz="2200" b="1" dirty="0" err="1" smtClean="0"/>
                <a:t>місяцы</a:t>
              </a:r>
              <a:r>
                <a:rPr lang="uk-UA" sz="2200" b="1" dirty="0" smtClean="0"/>
                <a:t> </a:t>
              </a:r>
              <a:r>
                <a:rPr lang="uk-UA" sz="2200" b="1" dirty="0" err="1" smtClean="0"/>
                <a:t>март</a:t>
              </a:r>
              <a:r>
                <a:rPr lang="uk-UA" sz="2200" b="1" dirty="0" smtClean="0"/>
                <a:t>, </a:t>
              </a:r>
              <a:r>
                <a:rPr lang="uk-UA" sz="2200" b="1" dirty="0" err="1" smtClean="0"/>
                <a:t>априль</a:t>
              </a:r>
              <a:r>
                <a:rPr lang="uk-UA" sz="2200" b="1" dirty="0" smtClean="0"/>
                <a:t>, </a:t>
              </a:r>
              <a:r>
                <a:rPr lang="uk-UA" sz="2200" b="1" dirty="0" err="1" smtClean="0"/>
                <a:t>маіи</a:t>
              </a:r>
              <a:r>
                <a:rPr lang="uk-UA" sz="2200" b="1" dirty="0" smtClean="0"/>
                <a:t>» лаврського друку, датований 1764 р. та має розкішну двоколірну гравіровану форту</a:t>
              </a:r>
              <a:endParaRPr lang="ru-RU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0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rAlex.MorAlex-ПК\Desktop\Drukarn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1" y="5154663"/>
            <a:ext cx="1766300" cy="13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/>
          <p:cNvGrpSpPr/>
          <p:nvPr/>
        </p:nvGrpSpPr>
        <p:grpSpPr>
          <a:xfrm>
            <a:off x="192962" y="290239"/>
            <a:ext cx="8795926" cy="6303823"/>
            <a:chOff x="192962" y="290239"/>
            <a:chExt cx="8795926" cy="6303823"/>
          </a:xfrm>
        </p:grpSpPr>
        <p:sp>
          <p:nvSpPr>
            <p:cNvPr id="4" name="Прямокутник 3"/>
            <p:cNvSpPr/>
            <p:nvPr/>
          </p:nvSpPr>
          <p:spPr>
            <a:xfrm>
              <a:off x="2412606" y="4470404"/>
              <a:ext cx="64500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200" b="1" dirty="0"/>
                <a:t>Серед лаврських видань ніжинської колекції особливо розкішне оздоблення має видання богословсько-полемічного </a:t>
              </a:r>
              <a:r>
                <a:rPr lang="uk-UA" sz="2200" b="1" dirty="0" smtClean="0"/>
                <a:t>твору митрополита </a:t>
              </a:r>
              <a:r>
                <a:rPr lang="uk-UA" sz="2200" b="1" dirty="0"/>
                <a:t>Стефана </a:t>
              </a:r>
              <a:r>
                <a:rPr lang="uk-UA" sz="2200" b="1" dirty="0" err="1"/>
                <a:t>Яворського</a:t>
              </a:r>
              <a:r>
                <a:rPr lang="uk-UA" sz="2200" b="1" dirty="0"/>
                <a:t> </a:t>
              </a:r>
              <a:endParaRPr lang="uk-UA" sz="2200" b="1" dirty="0" smtClean="0"/>
            </a:p>
            <a:p>
              <a:r>
                <a:rPr lang="uk-UA" sz="2200" b="1" dirty="0" smtClean="0"/>
                <a:t>(</a:t>
              </a:r>
              <a:r>
                <a:rPr lang="uk-UA" sz="2200" b="1" dirty="0"/>
                <a:t>1658-1722) </a:t>
              </a:r>
              <a:r>
                <a:rPr lang="uk-UA" sz="2200" b="1" i="1" dirty="0"/>
                <a:t>«Камінь віри </a:t>
              </a:r>
              <a:r>
                <a:rPr lang="uk-UA" sz="2200" b="1" i="1" dirty="0" err="1"/>
                <a:t>православно-кафоліческія</a:t>
              </a:r>
              <a:r>
                <a:rPr lang="uk-UA" sz="2200" b="1" i="1" dirty="0"/>
                <a:t> </a:t>
              </a:r>
              <a:r>
                <a:rPr lang="uk-UA" sz="2200" b="1" i="1" dirty="0" err="1"/>
                <a:t>восточния</a:t>
              </a:r>
              <a:r>
                <a:rPr lang="uk-UA" sz="2200" b="1" i="1" dirty="0"/>
                <a:t> церкві…»</a:t>
              </a:r>
              <a:r>
                <a:rPr lang="uk-UA" sz="2200" b="1" dirty="0"/>
                <a:t> </a:t>
              </a:r>
              <a:r>
                <a:rPr lang="uk-UA" sz="2200" b="1" i="1" dirty="0"/>
                <a:t>(1730)</a:t>
              </a:r>
              <a:r>
                <a:rPr lang="uk-UA" sz="2200" b="1" dirty="0"/>
                <a:t>. </a:t>
              </a:r>
              <a:endParaRPr lang="ru-RU" sz="2200" b="1" dirty="0"/>
            </a:p>
          </p:txBody>
        </p:sp>
        <p:pic>
          <p:nvPicPr>
            <p:cNvPr id="4098" name="Picture 2" descr="http://library.ndu.edu.ua/media/k2/items/cache/78d607068cd064420401737e12f83bae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511" y="320667"/>
              <a:ext cx="1964611" cy="2619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library.ndu.edu.ua/images/2015/04_27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62" y="290239"/>
              <a:ext cx="2976040" cy="402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"/>
            <a:stretch/>
          </p:blipFill>
          <p:spPr bwMode="auto">
            <a:xfrm>
              <a:off x="5967293" y="290239"/>
              <a:ext cx="3021595" cy="4052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54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644</TotalTime>
  <Words>535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</vt:lpstr>
      <vt:lpstr>Книгознавчі читання з нагоди 400-ліття заснування друкарні Києво-Печерської лаври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BibliotekaNDU</cp:lastModifiedBy>
  <cp:revision>47</cp:revision>
  <dcterms:created xsi:type="dcterms:W3CDTF">2015-10-12T16:01:33Z</dcterms:created>
  <dcterms:modified xsi:type="dcterms:W3CDTF">2016-10-06T13:14:34Z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1690227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