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68" r:id="rId4"/>
    <p:sldId id="267" r:id="rId5"/>
    <p:sldId id="270" r:id="rId6"/>
    <p:sldId id="269" r:id="rId7"/>
    <p:sldId id="271" r:id="rId8"/>
    <p:sldId id="261" r:id="rId9"/>
    <p:sldId id="263" r:id="rId10"/>
    <p:sldId id="283" r:id="rId11"/>
    <p:sldId id="272" r:id="rId12"/>
    <p:sldId id="279" r:id="rId13"/>
    <p:sldId id="282" r:id="rId14"/>
    <p:sldId id="273" r:id="rId15"/>
    <p:sldId id="274" r:id="rId16"/>
    <p:sldId id="276" r:id="rId17"/>
    <p:sldId id="278" r:id="rId18"/>
    <p:sldId id="277" r:id="rId19"/>
    <p:sldId id="275" r:id="rId20"/>
    <p:sldId id="284" r:id="rId21"/>
    <p:sldId id="286" r:id="rId22"/>
    <p:sldId id="280" r:id="rId23"/>
    <p:sldId id="285" r:id="rId24"/>
    <p:sldId id="266" r:id="rId25"/>
    <p:sldId id="265" r:id="rId26"/>
    <p:sldId id="259" r:id="rId27"/>
    <p:sldId id="260" r:id="rId28"/>
    <p:sldId id="288" r:id="rId29"/>
    <p:sldId id="258" r:id="rId30"/>
    <p:sldId id="287"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02800"/>
    <a:srgbClr val="CFDEB0"/>
    <a:srgbClr val="000000"/>
    <a:srgbClr val="B18F13"/>
    <a:srgbClr val="E6BA1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3" autoAdjust="0"/>
    <p:restoredTop sz="94599" autoAdjust="0"/>
  </p:normalViewPr>
  <p:slideViewPr>
    <p:cSldViewPr>
      <p:cViewPr varScale="1">
        <p:scale>
          <a:sx n="71" d="100"/>
          <a:sy n="71" d="100"/>
        </p:scale>
        <p:origin x="-1356" y="-96"/>
      </p:cViewPr>
      <p:guideLst>
        <p:guide orient="horz" pos="2160"/>
        <p:guide pos="2880"/>
      </p:guideLst>
    </p:cSldViewPr>
  </p:slideViewPr>
  <p:outlineViewPr>
    <p:cViewPr>
      <p:scale>
        <a:sx n="33" d="100"/>
        <a:sy n="33" d="100"/>
      </p:scale>
      <p:origin x="0" y="758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7" d="100"/>
          <a:sy n="57" d="100"/>
        </p:scale>
        <p:origin x="-2814" y="-90"/>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66E71B-4E1C-4BA1-B0FC-31AE09F64058}" type="datetimeFigureOut">
              <a:rPr lang="uk-UA" smtClean="0"/>
              <a:t>29.03.2015</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690F98-4123-4DA9-B4AE-6518CBF7DF83}" type="slidenum">
              <a:rPr lang="uk-UA" smtClean="0"/>
              <a:t>‹#›</a:t>
            </a:fld>
            <a:endParaRPr lang="uk-UA"/>
          </a:p>
        </p:txBody>
      </p:sp>
    </p:spTree>
    <p:extLst>
      <p:ext uri="{BB962C8B-B14F-4D97-AF65-F5344CB8AC3E}">
        <p14:creationId xmlns:p14="http://schemas.microsoft.com/office/powerpoint/2010/main" val="2485131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F690F98-4123-4DA9-B4AE-6518CBF7DF83}" type="slidenum">
              <a:rPr lang="uk-UA" smtClean="0"/>
              <a:t>1</a:t>
            </a:fld>
            <a:endParaRPr lang="uk-UA"/>
          </a:p>
        </p:txBody>
      </p:sp>
    </p:spTree>
    <p:extLst>
      <p:ext uri="{BB962C8B-B14F-4D97-AF65-F5344CB8AC3E}">
        <p14:creationId xmlns:p14="http://schemas.microsoft.com/office/powerpoint/2010/main" val="5194441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userDrawn="1">
            <p:ph type="ctrTitle" hasCustomPrompt="1"/>
          </p:nvPr>
        </p:nvSpPr>
        <p:spPr>
          <a:xfrm>
            <a:off x="685800" y="2130425"/>
            <a:ext cx="7772400" cy="1470025"/>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sz="6000" b="1" cap="none" spc="0">
                <a:ln/>
                <a:solidFill>
                  <a:schemeClr val="accent3"/>
                </a:solidFill>
                <a:effectLst>
                  <a:outerShdw blurRad="38100" dist="38100" dir="2700000" algn="tl">
                    <a:srgbClr val="000000">
                      <a:alpha val="43137"/>
                    </a:srgbClr>
                  </a:outerShdw>
                </a:effectLst>
              </a:defRPr>
            </a:lvl1pPr>
          </a:lstStyle>
          <a:p>
            <a:r>
              <a:rPr lang="ru-RU" dirty="0" smtClean="0"/>
              <a:t>Образец заголовка </a:t>
            </a:r>
            <a:endParaRPr lang="ru-RU" dirty="0"/>
          </a:p>
        </p:txBody>
      </p:sp>
      <p:sp>
        <p:nvSpPr>
          <p:cNvPr id="3" name="Подзаголовок 2"/>
          <p:cNvSpPr>
            <a:spLocks noGrp="1"/>
          </p:cNvSpPr>
          <p:nvPr userDrawn="1">
            <p:ph type="subTitle" idx="1"/>
          </p:nvPr>
        </p:nvSpPr>
        <p:spPr>
          <a:xfrm>
            <a:off x="1371600" y="3886200"/>
            <a:ext cx="6400800" cy="17526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marL="0" indent="0" algn="ctr">
              <a:buNone/>
              <a:defRPr sz="3200" b="1" cap="none" spc="0">
                <a:ln/>
                <a:solidFill>
                  <a:schemeClr val="accent3"/>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4" name="Дата 3"/>
          <p:cNvSpPr>
            <a:spLocks noGrp="1"/>
          </p:cNvSpPr>
          <p:nvPr userDrawn="1">
            <p:ph type="dt" sz="half" idx="10"/>
          </p:nvPr>
        </p:nvSpPr>
        <p:spPr/>
        <p:txBody>
          <a:bodyPr/>
          <a:lstStyle/>
          <a:p>
            <a:fld id="{5B106E36-FD25-4E2D-B0AA-010F637433A0}" type="datetimeFigureOut">
              <a:rPr lang="ru-RU" smtClean="0"/>
              <a:pPr/>
              <a:t>29.03.2015</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725C68B6-61C2-468F-89AB-4B9F7531AA68}" type="slidenum">
              <a:rPr lang="ru-RU" smtClean="0"/>
              <a:pPr/>
              <a:t>‹#›</a:t>
            </a:fld>
            <a:endParaRPr lang="ru-RU"/>
          </a:p>
        </p:txBody>
      </p:sp>
      <p:pic>
        <p:nvPicPr>
          <p:cNvPr id="12290" name="Picture 2" descr="http://www.lenagold.ru/fon/clipart/u/ugol/ugol28.png"/>
          <p:cNvPicPr>
            <a:picLocks noChangeAspect="1" noChangeArrowheads="1"/>
          </p:cNvPicPr>
          <p:nvPr userDrawn="1"/>
        </p:nvPicPr>
        <p:blipFill>
          <a:blip r:embed="rId3" cstate="screen"/>
          <a:srcRect/>
          <a:stretch>
            <a:fillRect/>
          </a:stretch>
        </p:blipFill>
        <p:spPr bwMode="auto">
          <a:xfrm>
            <a:off x="0" y="0"/>
            <a:ext cx="1620000" cy="1620000"/>
          </a:xfrm>
          <a:prstGeom prst="rect">
            <a:avLst/>
          </a:prstGeom>
          <a:noFill/>
        </p:spPr>
      </p:pic>
      <p:pic>
        <p:nvPicPr>
          <p:cNvPr id="9" name="Picture 2" descr="http://www.lenagold.ru/fon/clipart/u/ugol/ugol28.png"/>
          <p:cNvPicPr>
            <a:picLocks noChangeAspect="1" noChangeArrowheads="1"/>
          </p:cNvPicPr>
          <p:nvPr userDrawn="1"/>
        </p:nvPicPr>
        <p:blipFill>
          <a:blip r:embed="rId3" cstate="screen"/>
          <a:srcRect/>
          <a:stretch>
            <a:fillRect/>
          </a:stretch>
        </p:blipFill>
        <p:spPr bwMode="auto">
          <a:xfrm flipH="1">
            <a:off x="7488504" y="0"/>
            <a:ext cx="1620000" cy="1620000"/>
          </a:xfrm>
          <a:prstGeom prst="rect">
            <a:avLst/>
          </a:prstGeom>
          <a:noFill/>
        </p:spPr>
      </p:pic>
      <p:pic>
        <p:nvPicPr>
          <p:cNvPr id="10" name="Picture 2" descr="http://www.lenagold.ru/fon/clipart/u/ugol/ugol28.png"/>
          <p:cNvPicPr>
            <a:picLocks noChangeAspect="1" noChangeArrowheads="1"/>
          </p:cNvPicPr>
          <p:nvPr userDrawn="1"/>
        </p:nvPicPr>
        <p:blipFill>
          <a:blip r:embed="rId3" cstate="screen"/>
          <a:srcRect/>
          <a:stretch>
            <a:fillRect/>
          </a:stretch>
        </p:blipFill>
        <p:spPr bwMode="auto">
          <a:xfrm flipV="1">
            <a:off x="0" y="5238000"/>
            <a:ext cx="1620000" cy="1620000"/>
          </a:xfrm>
          <a:prstGeom prst="rect">
            <a:avLst/>
          </a:prstGeom>
          <a:noFill/>
        </p:spPr>
      </p:pic>
      <p:pic>
        <p:nvPicPr>
          <p:cNvPr id="11" name="Picture 2" descr="http://www.lenagold.ru/fon/clipart/u/ugol/ugol28.png"/>
          <p:cNvPicPr>
            <a:picLocks noChangeAspect="1" noChangeArrowheads="1"/>
          </p:cNvPicPr>
          <p:nvPr userDrawn="1"/>
        </p:nvPicPr>
        <p:blipFill>
          <a:blip r:embed="rId3" cstate="screen"/>
          <a:srcRect/>
          <a:stretch>
            <a:fillRect/>
          </a:stretch>
        </p:blipFill>
        <p:spPr bwMode="auto">
          <a:xfrm flipH="1" flipV="1">
            <a:off x="7488504" y="5238000"/>
            <a:ext cx="1620000" cy="1620000"/>
          </a:xfrm>
          <a:prstGeom prst="rect">
            <a:avLst/>
          </a:prstGeom>
          <a:noFill/>
        </p:spPr>
      </p:pic>
      <p:grpSp>
        <p:nvGrpSpPr>
          <p:cNvPr id="27" name="Группа 26"/>
          <p:cNvGrpSpPr/>
          <p:nvPr userDrawn="1"/>
        </p:nvGrpSpPr>
        <p:grpSpPr>
          <a:xfrm>
            <a:off x="1439652" y="0"/>
            <a:ext cx="6264696" cy="656692"/>
            <a:chOff x="1439652" y="0"/>
            <a:chExt cx="6264696" cy="656692"/>
          </a:xfrm>
        </p:grpSpPr>
        <p:pic>
          <p:nvPicPr>
            <p:cNvPr id="25" name="Рисунок 24" descr="11.png"/>
            <p:cNvPicPr>
              <a:picLocks noChangeAspect="1"/>
            </p:cNvPicPr>
            <p:nvPr userDrawn="1"/>
          </p:nvPicPr>
          <p:blipFill>
            <a:blip r:embed="rId4" cstate="screen"/>
            <a:stretch>
              <a:fillRect/>
            </a:stretch>
          </p:blipFill>
          <p:spPr>
            <a:xfrm flipV="1">
              <a:off x="1439652" y="0"/>
              <a:ext cx="3132348" cy="656692"/>
            </a:xfrm>
            <a:prstGeom prst="rect">
              <a:avLst/>
            </a:prstGeom>
          </p:spPr>
        </p:pic>
        <p:pic>
          <p:nvPicPr>
            <p:cNvPr id="26" name="Рисунок 25" descr="11.png"/>
            <p:cNvPicPr>
              <a:picLocks noChangeAspect="1"/>
            </p:cNvPicPr>
            <p:nvPr userDrawn="1"/>
          </p:nvPicPr>
          <p:blipFill>
            <a:blip r:embed="rId4" cstate="screen"/>
            <a:stretch>
              <a:fillRect/>
            </a:stretch>
          </p:blipFill>
          <p:spPr>
            <a:xfrm flipV="1">
              <a:off x="4572000" y="0"/>
              <a:ext cx="3132348" cy="656692"/>
            </a:xfrm>
            <a:prstGeom prst="rect">
              <a:avLst/>
            </a:prstGeom>
          </p:spPr>
        </p:pic>
      </p:grpSp>
      <p:grpSp>
        <p:nvGrpSpPr>
          <p:cNvPr id="28" name="Группа 27"/>
          <p:cNvGrpSpPr/>
          <p:nvPr userDrawn="1"/>
        </p:nvGrpSpPr>
        <p:grpSpPr>
          <a:xfrm flipV="1">
            <a:off x="1439652" y="6201308"/>
            <a:ext cx="6264696" cy="656692"/>
            <a:chOff x="1439652" y="0"/>
            <a:chExt cx="6264696" cy="656692"/>
          </a:xfrm>
        </p:grpSpPr>
        <p:pic>
          <p:nvPicPr>
            <p:cNvPr id="29" name="Рисунок 28" descr="11.png"/>
            <p:cNvPicPr>
              <a:picLocks noChangeAspect="1"/>
            </p:cNvPicPr>
            <p:nvPr userDrawn="1"/>
          </p:nvPicPr>
          <p:blipFill>
            <a:blip r:embed="rId4" cstate="screen"/>
            <a:stretch>
              <a:fillRect/>
            </a:stretch>
          </p:blipFill>
          <p:spPr>
            <a:xfrm flipV="1">
              <a:off x="1439652" y="0"/>
              <a:ext cx="3132348" cy="656692"/>
            </a:xfrm>
            <a:prstGeom prst="rect">
              <a:avLst/>
            </a:prstGeom>
          </p:spPr>
        </p:pic>
        <p:pic>
          <p:nvPicPr>
            <p:cNvPr id="30" name="Рисунок 29" descr="11.png"/>
            <p:cNvPicPr>
              <a:picLocks noChangeAspect="1"/>
            </p:cNvPicPr>
            <p:nvPr userDrawn="1"/>
          </p:nvPicPr>
          <p:blipFill>
            <a:blip r:embed="rId4" cstate="screen"/>
            <a:stretch>
              <a:fillRect/>
            </a:stretch>
          </p:blipFill>
          <p:spPr>
            <a:xfrm flipV="1">
              <a:off x="4572000" y="0"/>
              <a:ext cx="3132348" cy="65669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11319">
        <p:fade/>
      </p:transition>
    </mc:Choice>
    <mc:Fallback xmlns="">
      <p:transition spd="slow" advClick="0" advTm="11319">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29.03.2015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50" advClick="0" advTm="11319">
        <p:fade/>
      </p:transition>
    </mc:Choice>
    <mc:Fallback xmlns="">
      <p:transition spd="slow" advClick="0" advTm="11319">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29.03.2015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50" advClick="0" advTm="11319">
        <p:fade/>
      </p:transition>
    </mc:Choice>
    <mc:Fallback xmlns="">
      <p:transition spd="slow" advClick="0" advTm="11319">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74638"/>
            <a:ext cx="7920000" cy="742094"/>
          </a:xfrm>
        </p:spPr>
        <p:txBody>
          <a:bodyPr/>
          <a:lstStyle/>
          <a:p>
            <a:r>
              <a:rPr lang="ru-RU" dirty="0" smtClean="0"/>
              <a:t>Образец заголовка</a:t>
            </a:r>
            <a:endParaRPr lang="ru-RU" dirty="0"/>
          </a:p>
        </p:txBody>
      </p:sp>
      <p:sp>
        <p:nvSpPr>
          <p:cNvPr id="3" name="Содержимое 2"/>
          <p:cNvSpPr>
            <a:spLocks noGrp="1"/>
          </p:cNvSpPr>
          <p:nvPr>
            <p:ph idx="1"/>
          </p:nvPr>
        </p:nvSpPr>
        <p:spPr>
          <a:xfrm>
            <a:off x="971600" y="1232756"/>
            <a:ext cx="7920000" cy="5112568"/>
          </a:xfrm>
        </p:spPr>
        <p:txBody>
          <a:bodyPr/>
          <a:lstStyle>
            <a:lvl1pPr>
              <a:buFontTx/>
              <a:buBlip>
                <a:blip r:embed="rId2"/>
              </a:buBlip>
              <a:defRPr/>
            </a:lvl1pPr>
            <a:lvl2pPr>
              <a:buFont typeface="Wingdings" pitchFamily="2" charset="2"/>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29.03.2015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50" advClick="0" advTm="11319">
        <p:fade/>
      </p:transition>
    </mc:Choice>
    <mc:Fallback xmlns="">
      <p:transition spd="slow" advClick="0" advTm="11319">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9611" y="4406900"/>
            <a:ext cx="7415101" cy="1362075"/>
          </a:xfrm>
        </p:spPr>
        <p:txBody>
          <a:bodyPr anchor="t"/>
          <a:lstStyle>
            <a:lvl1pPr algn="l">
              <a:defRPr sz="4000" b="1" cap="all"/>
            </a:lvl1pPr>
          </a:lstStyle>
          <a:p>
            <a:r>
              <a:rPr lang="ru-RU" dirty="0" smtClean="0"/>
              <a:t>Образец заголовка</a:t>
            </a:r>
            <a:endParaRPr lang="ru-RU" dirty="0"/>
          </a:p>
        </p:txBody>
      </p:sp>
      <p:sp>
        <p:nvSpPr>
          <p:cNvPr id="3" name="Текст 2"/>
          <p:cNvSpPr>
            <a:spLocks noGrp="1"/>
          </p:cNvSpPr>
          <p:nvPr>
            <p:ph type="body" idx="1"/>
          </p:nvPr>
        </p:nvSpPr>
        <p:spPr>
          <a:xfrm>
            <a:off x="1079611" y="2906713"/>
            <a:ext cx="74151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29.03.2015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50" advClick="0" advTm="11319">
        <p:fade/>
      </p:transition>
    </mc:Choice>
    <mc:Fallback xmlns="">
      <p:transition spd="slow" advClick="0" advTm="11319">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1620" y="274638"/>
            <a:ext cx="7535180" cy="742094"/>
          </a:xfrm>
        </p:spPr>
        <p:txBody>
          <a:bodyPr/>
          <a:lstStyle/>
          <a:p>
            <a:r>
              <a:rPr lang="ru-RU" dirty="0" smtClean="0"/>
              <a:t>Образец заголовка</a:t>
            </a:r>
            <a:endParaRPr lang="ru-RU" dirty="0"/>
          </a:p>
        </p:txBody>
      </p:sp>
      <p:sp>
        <p:nvSpPr>
          <p:cNvPr id="3" name="Содержимое 2"/>
          <p:cNvSpPr>
            <a:spLocks noGrp="1"/>
          </p:cNvSpPr>
          <p:nvPr>
            <p:ph sz="half" idx="1"/>
          </p:nvPr>
        </p:nvSpPr>
        <p:spPr>
          <a:xfrm>
            <a:off x="1151620" y="1600200"/>
            <a:ext cx="360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Содержимое 3"/>
          <p:cNvSpPr>
            <a:spLocks noGrp="1"/>
          </p:cNvSpPr>
          <p:nvPr>
            <p:ph sz="half" idx="2"/>
          </p:nvPr>
        </p:nvSpPr>
        <p:spPr>
          <a:xfrm>
            <a:off x="5086800" y="1600200"/>
            <a:ext cx="360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29.03.2015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50" advClick="0" advTm="11319">
        <p:fade/>
      </p:transition>
    </mc:Choice>
    <mc:Fallback xmlns="">
      <p:transition spd="slow" advClick="0" advTm="11319">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1620" y="274638"/>
            <a:ext cx="7535180" cy="742094"/>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1151620" y="1535113"/>
            <a:ext cx="360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1151620" y="2174875"/>
            <a:ext cx="360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086800" y="1535113"/>
            <a:ext cx="360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5086800" y="2174875"/>
            <a:ext cx="360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29.03.2015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50" advClick="0" advTm="11319">
        <p:fade/>
      </p:transition>
    </mc:Choice>
    <mc:Fallback xmlns="">
      <p:transition spd="slow" advClick="0" advTm="11319">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29.03.2015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50" advClick="0" advTm="11319">
        <p:fade/>
      </p:transition>
    </mc:Choice>
    <mc:Fallback xmlns="">
      <p:transition spd="slow" advClick="0" advTm="11319">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29.03.2015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50" advClick="0" advTm="11319">
        <p:fade/>
      </p:transition>
    </mc:Choice>
    <mc:Fallback xmlns="">
      <p:transition spd="slow" advClick="0" advTm="11319">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9612" y="273050"/>
            <a:ext cx="2385901"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Текст 3"/>
          <p:cNvSpPr>
            <a:spLocks noGrp="1"/>
          </p:cNvSpPr>
          <p:nvPr>
            <p:ph type="body" sz="half" idx="2"/>
          </p:nvPr>
        </p:nvSpPr>
        <p:spPr>
          <a:xfrm>
            <a:off x="1079612" y="1435100"/>
            <a:ext cx="238590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29.03.2015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50" advClick="0" advTm="11319">
        <p:fade/>
      </p:transition>
    </mc:Choice>
    <mc:Fallback xmlns="">
      <p:transition spd="slow" advClick="0" advTm="11319">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29.03.2015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50" advClick="0" advTm="11319">
        <p:fade/>
      </p:transition>
    </mc:Choice>
    <mc:Fallback xmlns="">
      <p:transition spd="slow" advClick="0" advTm="11319">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alphaModFix amt="80000"/>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74638"/>
            <a:ext cx="7715200" cy="742094"/>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971600" y="1232756"/>
            <a:ext cx="7715200" cy="5112568"/>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29.03.2015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pic>
        <p:nvPicPr>
          <p:cNvPr id="8" name="Рисунок 7" descr="Рисунок2.png"/>
          <p:cNvPicPr>
            <a:picLocks noChangeAspect="1"/>
          </p:cNvPicPr>
          <p:nvPr userDrawn="1"/>
        </p:nvPicPr>
        <p:blipFill>
          <a:blip r:embed="rId14" cstate="screen"/>
          <a:stretch>
            <a:fillRect/>
          </a:stretch>
        </p:blipFill>
        <p:spPr>
          <a:xfrm>
            <a:off x="0" y="0"/>
            <a:ext cx="900499"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11319">
        <p:fade/>
      </p:transition>
    </mc:Choice>
    <mc:Fallback xmlns="">
      <p:transition spd="slow" advClick="0" advTm="11319">
        <p:fade/>
      </p:transition>
    </mc:Fallback>
  </mc:AlternateContent>
  <p:txStyles>
    <p:titleStyle>
      <a:lvl1pPr algn="ctr" defTabSz="914400" rtl="0" eaLnBrk="1" latinLnBrk="0" hangingPunct="1">
        <a:spcBef>
          <a:spcPct val="0"/>
        </a:spcBef>
        <a:buNone/>
        <a:defRPr sz="3200" kern="1200">
          <a:solidFill>
            <a:srgbClr val="5028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rgbClr val="5028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rgbClr val="5028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5028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5028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rgbClr val="5028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media1.mp3"/><Relationship Id="rId7" Type="http://schemas.microsoft.com/office/2007/relationships/hdphoto" Target="../media/hdphoto1.wdp"/><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microsoft.com/office/2007/relationships/hdphoto" Target="../media/hdphoto4.wdp"/><Relationship Id="rId7"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49.jpeg"/></Relationships>
</file>

<file path=ppt/slides/_rels/slide23.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ibliotekar.ru/Louvre-2/189.files/image001.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r="22879"/>
          <a:stretch>
            <a:fillRect/>
          </a:stretch>
        </p:blipFill>
        <p:spPr bwMode="auto">
          <a:xfrm>
            <a:off x="-508" y="8620"/>
            <a:ext cx="9144000" cy="6858000"/>
          </a:xfrm>
          <a:prstGeom prst="rect">
            <a:avLst/>
          </a:prstGeom>
          <a:noFill/>
        </p:spPr>
      </p:pic>
      <p:pic>
        <p:nvPicPr>
          <p:cNvPr id="5123" name="Picture 3" descr="C:\Documents and Settings\Administrator\Стільниця\Альдус\1092.jpg"/>
          <p:cNvPicPr>
            <a:picLocks noChangeAspect="1" noChangeArrowheads="1"/>
          </p:cNvPicPr>
          <p:nvPr/>
        </p:nvPicPr>
        <p:blipFill>
          <a:blip r:embed="rId8">
            <a:lum contrast="-20000"/>
          </a:blip>
          <a:srcRect/>
          <a:stretch>
            <a:fillRect/>
          </a:stretch>
        </p:blipFill>
        <p:spPr bwMode="auto">
          <a:xfrm>
            <a:off x="6543702" y="721116"/>
            <a:ext cx="2206724" cy="2923908"/>
          </a:xfrm>
          <a:prstGeom prst="rect">
            <a:avLst/>
          </a:prstGeom>
          <a:ln w="57150">
            <a:solidFill>
              <a:schemeClr val="bg1">
                <a:lumMod val="85000"/>
              </a:schemeClr>
            </a:solidFill>
          </a:ln>
          <a:effectLst>
            <a:outerShdw blurRad="292100" dist="139700" dir="2700000" algn="tl" rotWithShape="0">
              <a:srgbClr val="333333">
                <a:alpha val="65000"/>
              </a:srgbClr>
            </a:outerShdw>
          </a:effectLst>
        </p:spPr>
      </p:pic>
      <p:sp>
        <p:nvSpPr>
          <p:cNvPr id="8" name="TextBox 7"/>
          <p:cNvSpPr txBox="1"/>
          <p:nvPr/>
        </p:nvSpPr>
        <p:spPr>
          <a:xfrm>
            <a:off x="1979577" y="507960"/>
            <a:ext cx="4783203" cy="2308324"/>
          </a:xfrm>
          <a:prstGeom prst="rect">
            <a:avLst/>
          </a:prstGeom>
          <a:noFill/>
        </p:spPr>
        <p:txBody>
          <a:bodyPr wrap="square" rtlCol="0">
            <a:spAutoFit/>
          </a:bodyPr>
          <a:lstStyle/>
          <a:p>
            <a:r>
              <a:rPr lang="uk-UA" sz="4800" b="1" dirty="0" smtClean="0">
                <a:solidFill>
                  <a:schemeClr val="accent2">
                    <a:lumMod val="75000"/>
                  </a:schemeClr>
                </a:solidFill>
                <a:latin typeface="Book Antiqua" pitchFamily="18" charset="0"/>
              </a:rPr>
              <a:t>ЖИТТЯ  </a:t>
            </a:r>
            <a:r>
              <a:rPr lang="uk-UA" sz="4600" b="1" dirty="0" smtClean="0">
                <a:solidFill>
                  <a:schemeClr val="accent2">
                    <a:lumMod val="75000"/>
                  </a:schemeClr>
                </a:solidFill>
                <a:latin typeface="Book Antiqua" pitchFamily="18" charset="0"/>
              </a:rPr>
              <a:t>ПРИСВЯЧЕНЕ</a:t>
            </a:r>
            <a:r>
              <a:rPr lang="uk-UA" sz="4800" b="1" dirty="0" smtClean="0">
                <a:solidFill>
                  <a:schemeClr val="accent2">
                    <a:lumMod val="75000"/>
                  </a:schemeClr>
                </a:solidFill>
                <a:latin typeface="Book Antiqua" pitchFamily="18" charset="0"/>
              </a:rPr>
              <a:t> КНИЗІ</a:t>
            </a:r>
            <a:endParaRPr lang="uk-UA" sz="4800" b="1" dirty="0">
              <a:solidFill>
                <a:schemeClr val="accent2">
                  <a:lumMod val="75000"/>
                </a:schemeClr>
              </a:solidFill>
              <a:latin typeface="Book Antiqua" pitchFamily="18" charset="0"/>
            </a:endParaRPr>
          </a:p>
        </p:txBody>
      </p:sp>
      <p:sp>
        <p:nvSpPr>
          <p:cNvPr id="9" name="TextBox 8"/>
          <p:cNvSpPr txBox="1"/>
          <p:nvPr/>
        </p:nvSpPr>
        <p:spPr>
          <a:xfrm>
            <a:off x="0" y="4779981"/>
            <a:ext cx="9144000" cy="1200329"/>
          </a:xfrm>
          <a:prstGeom prst="rect">
            <a:avLst/>
          </a:prstGeom>
          <a:solidFill>
            <a:schemeClr val="bg1">
              <a:alpha val="69000"/>
            </a:schemeClr>
          </a:solidFill>
        </p:spPr>
        <p:txBody>
          <a:bodyPr wrap="square" rtlCol="0">
            <a:spAutoFit/>
          </a:bodyPr>
          <a:lstStyle/>
          <a:p>
            <a:pPr algn="ctr"/>
            <a:r>
              <a:rPr lang="uk-UA" sz="2400" b="1" dirty="0" smtClean="0">
                <a:solidFill>
                  <a:schemeClr val="accent1">
                    <a:lumMod val="50000"/>
                  </a:schemeClr>
                </a:solidFill>
              </a:rPr>
              <a:t>До </a:t>
            </a:r>
            <a:r>
              <a:rPr lang="uk-UA" sz="2400" b="1" dirty="0" smtClean="0">
                <a:solidFill>
                  <a:schemeClr val="accent1">
                    <a:lumMod val="50000"/>
                  </a:schemeClr>
                </a:solidFill>
              </a:rPr>
              <a:t>500-річчя від дня смерті видатного італійського просвітителя та друкаря </a:t>
            </a:r>
            <a:r>
              <a:rPr lang="uk-UA" sz="2400" b="1" i="1" dirty="0" err="1" smtClean="0">
                <a:solidFill>
                  <a:schemeClr val="accent1">
                    <a:lumMod val="50000"/>
                  </a:schemeClr>
                </a:solidFill>
              </a:rPr>
              <a:t>Альда</a:t>
            </a:r>
            <a:r>
              <a:rPr lang="uk-UA" sz="2400" b="1" i="1" dirty="0" smtClean="0">
                <a:solidFill>
                  <a:schemeClr val="accent1">
                    <a:lumMod val="50000"/>
                  </a:schemeClr>
                </a:solidFill>
              </a:rPr>
              <a:t> </a:t>
            </a:r>
            <a:r>
              <a:rPr lang="uk-UA" sz="2400" b="1" i="1" dirty="0" err="1" smtClean="0">
                <a:solidFill>
                  <a:schemeClr val="accent1">
                    <a:lumMod val="50000"/>
                  </a:schemeClr>
                </a:solidFill>
              </a:rPr>
              <a:t>Мануція</a:t>
            </a:r>
            <a:r>
              <a:rPr lang="uk-UA" sz="2400" b="1" i="1" dirty="0" smtClean="0">
                <a:solidFill>
                  <a:schemeClr val="accent1">
                    <a:lumMod val="50000"/>
                  </a:schemeClr>
                </a:solidFill>
              </a:rPr>
              <a:t> (1449-1515)</a:t>
            </a:r>
          </a:p>
          <a:p>
            <a:pPr algn="ctr"/>
            <a:endParaRPr lang="uk-UA" sz="2400" b="1" dirty="0">
              <a:solidFill>
                <a:schemeClr val="accent2">
                  <a:lumMod val="50000"/>
                </a:schemeClr>
              </a:solidFill>
            </a:endParaRPr>
          </a:p>
        </p:txBody>
      </p:sp>
      <p:pic>
        <p:nvPicPr>
          <p:cNvPr id="3" name="вивальди - ЗИМА  (audiopoisk.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267200" y="3429000"/>
            <a:ext cx="304800" cy="304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1250" advTm="20597">
        <p:fade/>
      </p:transition>
    </mc:Choice>
    <mc:Fallback>
      <p:transition spd="slow" advTm="205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1" fill="hold"/>
                                        <p:tgtEl>
                                          <p:spTgt spid="3"/>
                                        </p:tgtEl>
                                      </p:cBhvr>
                                    </p:cmd>
                                  </p:childTnLst>
                                </p:cTn>
                              </p:par>
                            </p:childTnLst>
                          </p:cTn>
                        </p:par>
                        <p:par>
                          <p:cTn id="7" fill="hold">
                            <p:stCondLst>
                              <p:cond delay="2000"/>
                            </p:stCondLst>
                            <p:childTnLst>
                              <p:par>
                                <p:cTn id="8" presetID="42" presetClass="entr" presetSubtype="0" fill="hold" grpId="0" nodeType="afterEffect">
                                  <p:stCondLst>
                                    <p:cond delay="2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anim calcmode="lin" valueType="num">
                                      <p:cBhvr>
                                        <p:cTn id="11" dur="2000" fill="hold"/>
                                        <p:tgtEl>
                                          <p:spTgt spid="8"/>
                                        </p:tgtEl>
                                        <p:attrNameLst>
                                          <p:attrName>ppt_x</p:attrName>
                                        </p:attrNameLst>
                                      </p:cBhvr>
                                      <p:tavLst>
                                        <p:tav tm="0">
                                          <p:val>
                                            <p:strVal val="#ppt_x"/>
                                          </p:val>
                                        </p:tav>
                                        <p:tav tm="100000">
                                          <p:val>
                                            <p:strVal val="#ppt_x"/>
                                          </p:val>
                                        </p:tav>
                                      </p:tavLst>
                                    </p:anim>
                                    <p:anim calcmode="lin" valueType="num">
                                      <p:cBhvr>
                                        <p:cTn id="12" dur="20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6000"/>
                            </p:stCondLst>
                            <p:childTnLst>
                              <p:par>
                                <p:cTn id="14" presetID="10" presetClass="entr" presetSubtype="0" fill="hold" nodeType="afterEffect">
                                  <p:stCondLst>
                                    <p:cond delay="2000"/>
                                  </p:stCondLst>
                                  <p:childTnLst>
                                    <p:set>
                                      <p:cBhvr>
                                        <p:cTn id="15" dur="1" fill="hold">
                                          <p:stCondLst>
                                            <p:cond delay="0"/>
                                          </p:stCondLst>
                                        </p:cTn>
                                        <p:tgtEl>
                                          <p:spTgt spid="5123"/>
                                        </p:tgtEl>
                                        <p:attrNameLst>
                                          <p:attrName>style.visibility</p:attrName>
                                        </p:attrNameLst>
                                      </p:cBhvr>
                                      <p:to>
                                        <p:strVal val="visible"/>
                                      </p:to>
                                    </p:set>
                                    <p:animEffect transition="in" filter="fade">
                                      <p:cBhvr>
                                        <p:cTn id="16" dur="2000"/>
                                        <p:tgtEl>
                                          <p:spTgt spid="5123"/>
                                        </p:tgtEl>
                                      </p:cBhvr>
                                    </p:animEffect>
                                  </p:childTnLst>
                                </p:cTn>
                              </p:par>
                            </p:childTnLst>
                          </p:cTn>
                        </p:par>
                        <p:par>
                          <p:cTn id="17" fill="hold">
                            <p:stCondLst>
                              <p:cond delay="10000"/>
                            </p:stCondLst>
                            <p:childTnLst>
                              <p:par>
                                <p:cTn id="18" presetID="31" presetClass="entr" presetSubtype="0" fill="hold" grpId="1" nodeType="afterEffect">
                                  <p:stCondLst>
                                    <p:cond delay="2000"/>
                                  </p:stCondLst>
                                  <p:childTnLst>
                                    <p:set>
                                      <p:cBhvr>
                                        <p:cTn id="19" dur="1" fill="hold">
                                          <p:stCondLst>
                                            <p:cond delay="0"/>
                                          </p:stCondLst>
                                        </p:cTn>
                                        <p:tgtEl>
                                          <p:spTgt spid="9"/>
                                        </p:tgtEl>
                                        <p:attrNameLst>
                                          <p:attrName>style.visibility</p:attrName>
                                        </p:attrNameLst>
                                      </p:cBhvr>
                                      <p:to>
                                        <p:strVal val="visible"/>
                                      </p:to>
                                    </p:set>
                                    <p:anim calcmode="lin" valueType="num">
                                      <p:cBhvr>
                                        <p:cTn id="20" dur="2000" fill="hold"/>
                                        <p:tgtEl>
                                          <p:spTgt spid="9"/>
                                        </p:tgtEl>
                                        <p:attrNameLst>
                                          <p:attrName>ppt_w</p:attrName>
                                        </p:attrNameLst>
                                      </p:cBhvr>
                                      <p:tavLst>
                                        <p:tav tm="0">
                                          <p:val>
                                            <p:fltVal val="0"/>
                                          </p:val>
                                        </p:tav>
                                        <p:tav tm="100000">
                                          <p:val>
                                            <p:strVal val="#ppt_w"/>
                                          </p:val>
                                        </p:tav>
                                      </p:tavLst>
                                    </p:anim>
                                    <p:anim calcmode="lin" valueType="num">
                                      <p:cBhvr>
                                        <p:cTn id="21" dur="2000" fill="hold"/>
                                        <p:tgtEl>
                                          <p:spTgt spid="9"/>
                                        </p:tgtEl>
                                        <p:attrNameLst>
                                          <p:attrName>ppt_h</p:attrName>
                                        </p:attrNameLst>
                                      </p:cBhvr>
                                      <p:tavLst>
                                        <p:tav tm="0">
                                          <p:val>
                                            <p:fltVal val="0"/>
                                          </p:val>
                                        </p:tav>
                                        <p:tav tm="100000">
                                          <p:val>
                                            <p:strVal val="#ppt_h"/>
                                          </p:val>
                                        </p:tav>
                                      </p:tavLst>
                                    </p:anim>
                                    <p:anim calcmode="lin" valueType="num">
                                      <p:cBhvr>
                                        <p:cTn id="22" dur="2000" fill="hold"/>
                                        <p:tgtEl>
                                          <p:spTgt spid="9"/>
                                        </p:tgtEl>
                                        <p:attrNameLst>
                                          <p:attrName>style.rotation</p:attrName>
                                        </p:attrNameLst>
                                      </p:cBhvr>
                                      <p:tavLst>
                                        <p:tav tm="0">
                                          <p:val>
                                            <p:fltVal val="90"/>
                                          </p:val>
                                        </p:tav>
                                        <p:tav tm="100000">
                                          <p:val>
                                            <p:fltVal val="0"/>
                                          </p:val>
                                        </p:tav>
                                      </p:tavLst>
                                    </p:anim>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4906" numSld="999" showWhenStopped="0">
                <p:cTn id="24" fill="hold" display="0">
                  <p:stCondLst>
                    <p:cond delay="indefinite"/>
                  </p:stCondLst>
                  <p:endCondLst>
                    <p:cond evt="onStopAudio" delay="0">
                      <p:tgtEl>
                        <p:sldTgt/>
                      </p:tgtEl>
                    </p:cond>
                  </p:endCondLst>
                </p:cTn>
                <p:tgtEl>
                  <p:spTgt spid="3"/>
                </p:tgtEl>
              </p:cMediaNode>
            </p:audio>
          </p:childTnLst>
        </p:cTn>
      </p:par>
    </p:tnLst>
    <p:bldLst>
      <p:bldP spid="8" grpId="0"/>
      <p:bldP spid="9" grpId="1" animBg="1"/>
    </p:bldLst>
  </p:timing>
  <p:extLst mod="1">
    <p:ext uri="{E180D4A7-C9FB-4DFB-919C-405C955672EB}">
      <p14:showEvtLst xmlns:p14="http://schemas.microsoft.com/office/powerpoint/2010/main">
        <p14:playEvt time="2001"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cdn.c.photoshelter.com/img-get/I0000OUwBPq_eKkg/s/600/480/Palazzo-dei-Pio-Carpi-Affresco-Dettaglio-Cappella.jpg"/>
          <p:cNvPicPr>
            <a:picLocks noChangeAspect="1" noChangeArrowheads="1"/>
          </p:cNvPicPr>
          <p:nvPr/>
        </p:nvPicPr>
        <p:blipFill>
          <a:blip r:embed="rId2"/>
          <a:srcRect/>
          <a:stretch>
            <a:fillRect/>
          </a:stretch>
        </p:blipFill>
        <p:spPr bwMode="auto">
          <a:xfrm>
            <a:off x="4827591" y="690525"/>
            <a:ext cx="3662743" cy="5514694"/>
          </a:xfrm>
          <a:prstGeom prst="rect">
            <a:avLst/>
          </a:prstGeom>
          <a:ln>
            <a:noFill/>
          </a:ln>
          <a:effectLst>
            <a:outerShdw blurRad="292100" dist="139700" dir="2700000" algn="tl" rotWithShape="0">
              <a:srgbClr val="333333">
                <a:alpha val="65000"/>
              </a:srgbClr>
            </a:outerShdw>
          </a:effectLst>
        </p:spPr>
      </p:pic>
      <p:pic>
        <p:nvPicPr>
          <p:cNvPr id="39940" name="Picture 4" descr="http://cdn1.yorokobu.es/wp-content/uploads/Bernardino_Loschi_Aldo_Manuzio.jpg"/>
          <p:cNvPicPr>
            <a:picLocks noChangeAspect="1" noChangeArrowheads="1"/>
          </p:cNvPicPr>
          <p:nvPr/>
        </p:nvPicPr>
        <p:blipFill>
          <a:blip r:embed="rId3"/>
          <a:srcRect l="26410"/>
          <a:stretch>
            <a:fillRect/>
          </a:stretch>
        </p:blipFill>
        <p:spPr bwMode="auto">
          <a:xfrm>
            <a:off x="1176291" y="727038"/>
            <a:ext cx="3357546" cy="303847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993726" y="4714108"/>
            <a:ext cx="3322683" cy="1323439"/>
          </a:xfrm>
          <a:prstGeom prst="rect">
            <a:avLst/>
          </a:prstGeom>
          <a:noFill/>
        </p:spPr>
        <p:txBody>
          <a:bodyPr wrap="square" rtlCol="0">
            <a:spAutoFit/>
          </a:bodyPr>
          <a:lstStyle/>
          <a:p>
            <a:r>
              <a:rPr lang="uk-UA" sz="2000" i="1" dirty="0" smtClean="0">
                <a:solidFill>
                  <a:srgbClr val="502800"/>
                </a:solidFill>
                <a:latin typeface="Book Antiqua" pitchFamily="18" charset="0"/>
              </a:rPr>
              <a:t>Фресковий розпис на стінах венеціанської </a:t>
            </a:r>
            <a:r>
              <a:rPr lang="uk-UA" sz="2000" i="1" dirty="0" err="1" smtClean="0">
                <a:solidFill>
                  <a:srgbClr val="502800"/>
                </a:solidFill>
                <a:latin typeface="Book Antiqua" pitchFamily="18" charset="0"/>
              </a:rPr>
              <a:t>капелли</a:t>
            </a:r>
            <a:r>
              <a:rPr lang="uk-UA" sz="2000" i="1" dirty="0" smtClean="0">
                <a:solidFill>
                  <a:srgbClr val="502800"/>
                </a:solidFill>
                <a:latin typeface="Book Antiqua" pitchFamily="18" charset="0"/>
              </a:rPr>
              <a:t>, де </a:t>
            </a:r>
            <a:r>
              <a:rPr lang="uk-UA" sz="2000" i="1" dirty="0" err="1" smtClean="0">
                <a:solidFill>
                  <a:srgbClr val="502800"/>
                </a:solidFill>
                <a:latin typeface="Book Antiqua" pitchFamily="18" charset="0"/>
              </a:rPr>
              <a:t>Альда</a:t>
            </a:r>
            <a:r>
              <a:rPr lang="uk-UA" sz="2000" i="1" dirty="0" smtClean="0">
                <a:solidFill>
                  <a:srgbClr val="502800"/>
                </a:solidFill>
                <a:latin typeface="Book Antiqua" pitchFamily="18" charset="0"/>
              </a:rPr>
              <a:t> </a:t>
            </a:r>
            <a:r>
              <a:rPr lang="uk-UA" sz="2000" i="1" dirty="0" err="1" smtClean="0">
                <a:solidFill>
                  <a:srgbClr val="502800"/>
                </a:solidFill>
                <a:latin typeface="Book Antiqua" pitchFamily="18" charset="0"/>
              </a:rPr>
              <a:t>Мануція</a:t>
            </a:r>
            <a:r>
              <a:rPr lang="uk-UA" sz="2000" i="1" dirty="0" smtClean="0">
                <a:solidFill>
                  <a:srgbClr val="502800"/>
                </a:solidFill>
                <a:latin typeface="Book Antiqua" pitchFamily="18" charset="0"/>
              </a:rPr>
              <a:t> зображено    в оточенні вельмож Х</a:t>
            </a:r>
            <a:r>
              <a:rPr lang="en-US" sz="2000" i="1" dirty="0" smtClean="0">
                <a:solidFill>
                  <a:srgbClr val="502800"/>
                </a:solidFill>
                <a:latin typeface="Book Antiqua" pitchFamily="18" charset="0"/>
              </a:rPr>
              <a:t>V</a:t>
            </a:r>
            <a:r>
              <a:rPr lang="uk-UA" sz="2000" i="1" dirty="0" smtClean="0">
                <a:solidFill>
                  <a:srgbClr val="502800"/>
                </a:solidFill>
                <a:latin typeface="Book Antiqua" pitchFamily="18" charset="0"/>
              </a:rPr>
              <a:t>І ст.</a:t>
            </a:r>
            <a:endParaRPr lang="uk-UA" sz="2000" i="1" dirty="0">
              <a:solidFill>
                <a:srgbClr val="502800"/>
              </a:solidFill>
              <a:latin typeface="Book Antiqua"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7290">
        <p:fade/>
      </p:transition>
    </mc:Choice>
    <mc:Fallback>
      <p:transition spd="slow" advTm="729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01622" y="690525"/>
            <a:ext cx="4381560" cy="5112568"/>
          </a:xfrm>
        </p:spPr>
        <p:txBody>
          <a:bodyPr>
            <a:noAutofit/>
          </a:bodyPr>
          <a:lstStyle/>
          <a:p>
            <a:r>
              <a:rPr lang="uk-UA" sz="2200" dirty="0" smtClean="0">
                <a:latin typeface="Book Antiqua" pitchFamily="18" charset="0"/>
              </a:rPr>
              <a:t>Найкращим засобом для досягнення мрії </a:t>
            </a:r>
            <a:r>
              <a:rPr lang="uk-UA" sz="2200" i="1" dirty="0" err="1" smtClean="0">
                <a:latin typeface="Book Antiqua" pitchFamily="18" charset="0"/>
              </a:rPr>
              <a:t>Альда</a:t>
            </a:r>
            <a:r>
              <a:rPr lang="uk-UA" sz="2200" i="1" dirty="0" smtClean="0">
                <a:latin typeface="Book Antiqua" pitchFamily="18" charset="0"/>
              </a:rPr>
              <a:t> </a:t>
            </a:r>
            <a:r>
              <a:rPr lang="uk-UA" sz="2200" i="1" dirty="0" err="1" smtClean="0">
                <a:latin typeface="Book Antiqua" pitchFamily="18" charset="0"/>
              </a:rPr>
              <a:t>Мануція</a:t>
            </a:r>
            <a:r>
              <a:rPr lang="uk-UA" sz="2200" dirty="0" smtClean="0">
                <a:latin typeface="Book Antiqua" pitchFamily="18" charset="0"/>
              </a:rPr>
              <a:t> виявився друкарський верстат – винахід, який призвів до справжньої «інформаційної революції» в історії європейської цивілізації. Вперше застосований для тиражування книжок близько 1450 року німцем </a:t>
            </a:r>
            <a:r>
              <a:rPr lang="uk-UA" sz="2200" i="1" dirty="0" smtClean="0">
                <a:latin typeface="Book Antiqua" pitchFamily="18" charset="0"/>
              </a:rPr>
              <a:t>Іоганном  </a:t>
            </a:r>
            <a:r>
              <a:rPr lang="uk-UA" sz="2200" i="1" dirty="0" err="1" smtClean="0">
                <a:latin typeface="Book Antiqua" pitchFamily="18" charset="0"/>
              </a:rPr>
              <a:t>Гуттенбергом</a:t>
            </a:r>
            <a:r>
              <a:rPr lang="uk-UA" sz="2200" dirty="0" smtClean="0">
                <a:latin typeface="Book Antiqua" pitchFamily="18" charset="0"/>
              </a:rPr>
              <a:t>, буквально за якихось 30-40 років він поширився Європою.</a:t>
            </a:r>
            <a:endParaRPr lang="uk-UA" sz="2200" dirty="0">
              <a:latin typeface="Book Antiqua" pitchFamily="18" charset="0"/>
            </a:endParaRPr>
          </a:p>
        </p:txBody>
      </p:sp>
      <p:pic>
        <p:nvPicPr>
          <p:cNvPr id="28674" name="Picture 2" descr="http://www.proza.ru/pics/2012/01/08/475.jpg"/>
          <p:cNvPicPr>
            <a:picLocks noChangeAspect="1" noChangeArrowheads="1"/>
          </p:cNvPicPr>
          <p:nvPr/>
        </p:nvPicPr>
        <p:blipFill>
          <a:blip r:embed="rId2"/>
          <a:srcRect/>
          <a:stretch>
            <a:fillRect/>
          </a:stretch>
        </p:blipFill>
        <p:spPr bwMode="auto">
          <a:xfrm>
            <a:off x="5156208" y="763551"/>
            <a:ext cx="3628410" cy="5148333"/>
          </a:xfrm>
          <a:prstGeom prst="rect">
            <a:avLst/>
          </a:prstGeom>
          <a:noFill/>
          <a:ln w="19050">
            <a:solidFill>
              <a:schemeClr val="tx1"/>
            </a:solidFill>
          </a:ln>
        </p:spPr>
      </p:pic>
    </p:spTree>
  </p:cSld>
  <p:clrMapOvr>
    <a:masterClrMapping/>
  </p:clrMapOvr>
  <mc:AlternateContent xmlns:mc="http://schemas.openxmlformats.org/markup-compatibility/2006">
    <mc:Choice xmlns:p14="http://schemas.microsoft.com/office/powerpoint/2010/main" Requires="p14">
      <p:transition spd="slow" p14:dur="1250" advTm="21472">
        <p:fade/>
      </p:transition>
    </mc:Choice>
    <mc:Fallback>
      <p:transition spd="slow" advTm="21472">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93726" y="5222853"/>
            <a:ext cx="7920000" cy="1346265"/>
          </a:xfrm>
        </p:spPr>
        <p:txBody>
          <a:bodyPr>
            <a:normAutofit fontScale="85000" lnSpcReduction="20000"/>
          </a:bodyPr>
          <a:lstStyle/>
          <a:p>
            <a:r>
              <a:rPr lang="uk-UA" dirty="0" smtClean="0">
                <a:latin typeface="Book Antiqua" pitchFamily="18" charset="0"/>
              </a:rPr>
              <a:t>1495 року венеціанське видавництво </a:t>
            </a:r>
            <a:r>
              <a:rPr lang="uk-UA" i="1" dirty="0" err="1" smtClean="0">
                <a:latin typeface="Book Antiqua" pitchFamily="18" charset="0"/>
              </a:rPr>
              <a:t>Альда</a:t>
            </a:r>
            <a:r>
              <a:rPr lang="uk-UA" i="1" dirty="0" smtClean="0">
                <a:latin typeface="Book Antiqua" pitchFamily="18" charset="0"/>
              </a:rPr>
              <a:t> </a:t>
            </a:r>
            <a:r>
              <a:rPr lang="uk-UA" i="1" dirty="0" err="1" smtClean="0">
                <a:latin typeface="Book Antiqua" pitchFamily="18" charset="0"/>
              </a:rPr>
              <a:t>Мануція</a:t>
            </a:r>
            <a:r>
              <a:rPr lang="uk-UA" dirty="0" smtClean="0">
                <a:latin typeface="Book Antiqua" pitchFamily="18" charset="0"/>
              </a:rPr>
              <a:t>, яке отримало назву «</a:t>
            </a:r>
            <a:r>
              <a:rPr lang="uk-UA" i="1" dirty="0" smtClean="0">
                <a:latin typeface="Book Antiqua" pitchFamily="18" charset="0"/>
              </a:rPr>
              <a:t>Дім </a:t>
            </a:r>
            <a:r>
              <a:rPr lang="uk-UA" i="1" dirty="0" err="1" smtClean="0">
                <a:latin typeface="Book Antiqua" pitchFamily="18" charset="0"/>
              </a:rPr>
              <a:t>Альда</a:t>
            </a:r>
            <a:r>
              <a:rPr lang="uk-UA" i="1" dirty="0" smtClean="0">
                <a:latin typeface="Book Antiqua" pitchFamily="18" charset="0"/>
              </a:rPr>
              <a:t>», </a:t>
            </a:r>
            <a:r>
              <a:rPr lang="uk-UA" dirty="0" smtClean="0">
                <a:latin typeface="Book Antiqua" pitchFamily="18" charset="0"/>
              </a:rPr>
              <a:t>розпочало свою плідну діяльність з видання першого тому творів давньогрецького філософа </a:t>
            </a:r>
            <a:r>
              <a:rPr lang="uk-UA" dirty="0" err="1" smtClean="0">
                <a:latin typeface="Book Antiqua" pitchFamily="18" charset="0"/>
              </a:rPr>
              <a:t>Арістотеля</a:t>
            </a:r>
            <a:r>
              <a:rPr lang="uk-UA" dirty="0" smtClean="0">
                <a:latin typeface="Book Antiqua" pitchFamily="18" charset="0"/>
              </a:rPr>
              <a:t>. </a:t>
            </a:r>
            <a:endParaRPr lang="uk-UA" dirty="0">
              <a:latin typeface="Book Antiqua" pitchFamily="18" charset="0"/>
            </a:endParaRPr>
          </a:p>
        </p:txBody>
      </p:sp>
      <p:pic>
        <p:nvPicPr>
          <p:cNvPr id="35842" name="Picture 2" descr="https://upload.wikimedia.org/wikipedia/commons/thumb/3/36/Aldo_Manuzio_Aristotele.jpg/260px-Aldo_Manuzio_Aristotele.jpg"/>
          <p:cNvPicPr>
            <a:picLocks noChangeAspect="1" noChangeArrowheads="1"/>
          </p:cNvPicPr>
          <p:nvPr/>
        </p:nvPicPr>
        <p:blipFill>
          <a:blip r:embed="rId4"/>
          <a:srcRect/>
          <a:stretch>
            <a:fillRect/>
          </a:stretch>
        </p:blipFill>
        <p:spPr bwMode="auto">
          <a:xfrm>
            <a:off x="6032520" y="398421"/>
            <a:ext cx="2884527" cy="4422924"/>
          </a:xfrm>
          <a:prstGeom prst="rect">
            <a:avLst/>
          </a:prstGeom>
          <a:noFill/>
          <a:ln w="22225">
            <a:solidFill>
              <a:schemeClr val="tx1">
                <a:lumMod val="50000"/>
                <a:lumOff val="50000"/>
              </a:schemeClr>
            </a:solidFill>
          </a:ln>
        </p:spPr>
      </p:pic>
      <p:sp>
        <p:nvSpPr>
          <p:cNvPr id="8" name="TextBox 7"/>
          <p:cNvSpPr txBox="1"/>
          <p:nvPr/>
        </p:nvSpPr>
        <p:spPr>
          <a:xfrm>
            <a:off x="884187" y="4853007"/>
            <a:ext cx="7959834" cy="307777"/>
          </a:xfrm>
          <a:prstGeom prst="rect">
            <a:avLst/>
          </a:prstGeom>
          <a:noFill/>
        </p:spPr>
        <p:txBody>
          <a:bodyPr wrap="square" rtlCol="0">
            <a:spAutoFit/>
          </a:bodyPr>
          <a:lstStyle/>
          <a:p>
            <a:r>
              <a:rPr lang="uk-UA" sz="1400" i="1" dirty="0" smtClean="0">
                <a:solidFill>
                  <a:srgbClr val="502800"/>
                </a:solidFill>
              </a:rPr>
              <a:t>Венеція. Будинок </a:t>
            </a:r>
            <a:r>
              <a:rPr lang="uk-UA" sz="1400" i="1" dirty="0" err="1" smtClean="0">
                <a:solidFill>
                  <a:srgbClr val="502800"/>
                </a:solidFill>
              </a:rPr>
              <a:t>Альда</a:t>
            </a:r>
            <a:r>
              <a:rPr lang="uk-UA" sz="1400" i="1" dirty="0" smtClean="0">
                <a:solidFill>
                  <a:srgbClr val="502800"/>
                </a:solidFill>
              </a:rPr>
              <a:t> </a:t>
            </a:r>
            <a:r>
              <a:rPr lang="uk-UA" sz="1400" i="1" dirty="0" err="1" smtClean="0">
                <a:solidFill>
                  <a:srgbClr val="502800"/>
                </a:solidFill>
              </a:rPr>
              <a:t>Мануція</a:t>
            </a:r>
            <a:r>
              <a:rPr lang="uk-UA" sz="1400" i="1" dirty="0" smtClean="0">
                <a:solidFill>
                  <a:srgbClr val="502800"/>
                </a:solidFill>
              </a:rPr>
              <a:t>. Сучасне фото.</a:t>
            </a:r>
            <a:r>
              <a:rPr lang="en-US" sz="1400" i="1" dirty="0" smtClean="0">
                <a:solidFill>
                  <a:srgbClr val="502800"/>
                </a:solidFill>
              </a:rPr>
              <a:t>                </a:t>
            </a:r>
            <a:endParaRPr lang="uk-UA" sz="1400" i="1" dirty="0">
              <a:solidFill>
                <a:srgbClr val="502800"/>
              </a:solidFill>
            </a:endParaRPr>
          </a:p>
        </p:txBody>
      </p:sp>
      <p:pic>
        <p:nvPicPr>
          <p:cNvPr id="35847" name="Picture 7" descr="Alde Manuce in Venice"/>
          <p:cNvPicPr>
            <a:picLocks noChangeAspect="1" noChangeArrowheads="1"/>
          </p:cNvPicPr>
          <p:nvPr/>
        </p:nvPicPr>
        <p:blipFill>
          <a:blip r:embed="rId5"/>
          <a:srcRect r="16062"/>
          <a:stretch>
            <a:fillRect/>
          </a:stretch>
        </p:blipFill>
        <p:spPr bwMode="auto">
          <a:xfrm>
            <a:off x="884187" y="398421"/>
            <a:ext cx="4985449" cy="4454586"/>
          </a:xfrm>
          <a:prstGeom prst="rect">
            <a:avLst/>
          </a:prstGeom>
          <a:noFill/>
        </p:spPr>
      </p:pic>
      <p:pic>
        <p:nvPicPr>
          <p:cNvPr id="2" name="Antonio_Vivaldi_Koncert_dlya_skripki_s_orkestrom_lya_minor_chast_I_vmusice.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15106">
        <p:fade/>
      </p:transition>
    </mc:Choice>
    <mc:Fallback>
      <p:transition spd="slow" advTm="151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s://upload.wikimedia.org/wikipedia/commons/6/60/Aldus_in_His_Printing_Establishment_at_Venice_Showing.jpg"/>
          <p:cNvPicPr>
            <a:picLocks noChangeAspect="1" noChangeArrowheads="1"/>
          </p:cNvPicPr>
          <p:nvPr/>
        </p:nvPicPr>
        <p:blipFill>
          <a:blip r:embed="rId2"/>
          <a:srcRect/>
          <a:stretch>
            <a:fillRect/>
          </a:stretch>
        </p:blipFill>
        <p:spPr bwMode="auto">
          <a:xfrm>
            <a:off x="4535487" y="655642"/>
            <a:ext cx="4284684" cy="3803599"/>
          </a:xfrm>
          <a:prstGeom prst="rect">
            <a:avLst/>
          </a:prstGeom>
          <a:noFill/>
        </p:spPr>
      </p:pic>
      <p:pic>
        <p:nvPicPr>
          <p:cNvPr id="38915" name="Picture 3" descr="C:\Documents and Settings\Administrator\Стільниця\Альдус\manutius house Венец%U0456я.jpg"/>
          <p:cNvPicPr>
            <a:picLocks noChangeAspect="1" noChangeArrowheads="1"/>
          </p:cNvPicPr>
          <p:nvPr/>
        </p:nvPicPr>
        <p:blipFill>
          <a:blip r:embed="rId3"/>
          <a:srcRect/>
          <a:stretch>
            <a:fillRect/>
          </a:stretch>
        </p:blipFill>
        <p:spPr bwMode="auto">
          <a:xfrm>
            <a:off x="957213" y="655642"/>
            <a:ext cx="3313356" cy="5475320"/>
          </a:xfrm>
          <a:prstGeom prst="rect">
            <a:avLst/>
          </a:prstGeom>
          <a:noFill/>
        </p:spPr>
      </p:pic>
      <p:sp>
        <p:nvSpPr>
          <p:cNvPr id="6" name="TextBox 5"/>
          <p:cNvSpPr txBox="1"/>
          <p:nvPr/>
        </p:nvSpPr>
        <p:spPr>
          <a:xfrm>
            <a:off x="4535487" y="4670442"/>
            <a:ext cx="4608513" cy="1446550"/>
          </a:xfrm>
          <a:prstGeom prst="rect">
            <a:avLst/>
          </a:prstGeom>
          <a:noFill/>
        </p:spPr>
        <p:txBody>
          <a:bodyPr wrap="square" rtlCol="0">
            <a:spAutoFit/>
          </a:bodyPr>
          <a:lstStyle/>
          <a:p>
            <a:r>
              <a:rPr lang="uk-UA" sz="2200" i="1" dirty="0" smtClean="0">
                <a:latin typeface="Book Antiqua" pitchFamily="18" charset="0"/>
              </a:rPr>
              <a:t>Венеціанський  будинок </a:t>
            </a:r>
            <a:r>
              <a:rPr lang="uk-UA" sz="2200" i="1" dirty="0" err="1" smtClean="0">
                <a:latin typeface="Book Antiqua" pitchFamily="18" charset="0"/>
              </a:rPr>
              <a:t>Альда</a:t>
            </a:r>
            <a:r>
              <a:rPr lang="uk-UA" sz="2200" i="1" dirty="0" smtClean="0">
                <a:latin typeface="Book Antiqua" pitchFamily="18" charset="0"/>
              </a:rPr>
              <a:t> </a:t>
            </a:r>
            <a:r>
              <a:rPr lang="uk-UA" sz="2200" i="1" dirty="0" err="1" smtClean="0">
                <a:latin typeface="Book Antiqua" pitchFamily="18" charset="0"/>
              </a:rPr>
              <a:t>Мануція</a:t>
            </a:r>
            <a:r>
              <a:rPr lang="uk-UA" sz="2200" i="1" dirty="0" smtClean="0">
                <a:latin typeface="Book Antiqua" pitchFamily="18" charset="0"/>
              </a:rPr>
              <a:t> на сучасному фото та     на малюнку художника Франсуа </a:t>
            </a:r>
            <a:r>
              <a:rPr lang="uk-UA" sz="2200" i="1" dirty="0" err="1" smtClean="0">
                <a:latin typeface="Book Antiqua" pitchFamily="18" charset="0"/>
              </a:rPr>
              <a:t>Фламенга</a:t>
            </a:r>
            <a:r>
              <a:rPr lang="uk-UA" sz="2200" i="1" dirty="0" smtClean="0">
                <a:latin typeface="Book Antiqua" pitchFamily="18" charset="0"/>
              </a:rPr>
              <a:t> (ХІХ ст.)</a:t>
            </a:r>
            <a:endParaRPr lang="uk-UA" sz="2200" i="1" dirty="0">
              <a:latin typeface="Book Antiqua"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8303">
        <p:fade/>
      </p:transition>
    </mc:Choice>
    <mc:Fallback>
      <p:transition spd="slow" advTm="8303">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91580" y="905531"/>
            <a:ext cx="8105886" cy="5727825"/>
          </a:xfrm>
        </p:spPr>
        <p:txBody>
          <a:bodyPr>
            <a:normAutofit/>
          </a:bodyPr>
          <a:lstStyle/>
          <a:p>
            <a:r>
              <a:rPr lang="uk-UA" dirty="0" smtClean="0"/>
              <a:t>Історики книгодрукування небезпідставно вважають, що саме </a:t>
            </a:r>
            <a:r>
              <a:rPr lang="uk-UA" dirty="0" err="1" smtClean="0"/>
              <a:t>Альд</a:t>
            </a:r>
            <a:r>
              <a:rPr lang="uk-UA" dirty="0" smtClean="0"/>
              <a:t> </a:t>
            </a:r>
            <a:r>
              <a:rPr lang="uk-UA" dirty="0" err="1" smtClean="0"/>
              <a:t>Мануцій</a:t>
            </a:r>
            <a:r>
              <a:rPr lang="uk-UA" dirty="0" smtClean="0"/>
              <a:t> першим   </a:t>
            </a:r>
            <a:r>
              <a:rPr lang="en-US" dirty="0" smtClean="0"/>
              <a:t>  </a:t>
            </a:r>
            <a:r>
              <a:rPr lang="uk-UA" dirty="0" smtClean="0"/>
              <a:t>з європейських  друкарів започаткував систематичне видання творів класичних античних авторів – </a:t>
            </a:r>
            <a:r>
              <a:rPr lang="uk-UA" i="1" dirty="0" smtClean="0"/>
              <a:t>Гомера, </a:t>
            </a:r>
            <a:r>
              <a:rPr lang="uk-UA" i="1" dirty="0" err="1" smtClean="0"/>
              <a:t>Арістотеля</a:t>
            </a:r>
            <a:r>
              <a:rPr lang="uk-UA" i="1" dirty="0" smtClean="0"/>
              <a:t>, Платона, Сократа, </a:t>
            </a:r>
            <a:r>
              <a:rPr lang="uk-UA" i="1" dirty="0" err="1" smtClean="0"/>
              <a:t>Павсанія</a:t>
            </a:r>
            <a:r>
              <a:rPr lang="uk-UA" i="1" dirty="0" smtClean="0"/>
              <a:t>, </a:t>
            </a:r>
            <a:r>
              <a:rPr lang="uk-UA" i="1" dirty="0" err="1" smtClean="0"/>
              <a:t>Арістофана</a:t>
            </a:r>
            <a:r>
              <a:rPr lang="uk-UA" i="1" dirty="0" smtClean="0"/>
              <a:t>, </a:t>
            </a:r>
            <a:r>
              <a:rPr lang="uk-UA" i="1" dirty="0" err="1" smtClean="0"/>
              <a:t>Лукреція</a:t>
            </a:r>
            <a:r>
              <a:rPr lang="uk-UA" i="1" dirty="0" smtClean="0"/>
              <a:t>, Геродота, Софокла, Вергілія, Овідія, Цезаря</a:t>
            </a:r>
            <a:r>
              <a:rPr lang="uk-UA" dirty="0" smtClean="0"/>
              <a:t> та інших. В переліку авторів, що друкувалися в </a:t>
            </a:r>
            <a:r>
              <a:rPr lang="uk-UA" i="1" dirty="0" smtClean="0"/>
              <a:t>«Домі </a:t>
            </a:r>
            <a:r>
              <a:rPr lang="uk-UA" i="1" dirty="0" err="1" smtClean="0"/>
              <a:t>Альда</a:t>
            </a:r>
            <a:r>
              <a:rPr lang="uk-UA" i="1" dirty="0" smtClean="0"/>
              <a:t>»</a:t>
            </a:r>
            <a:r>
              <a:rPr lang="uk-UA" dirty="0" smtClean="0"/>
              <a:t>, були й талановиті сучасники – </a:t>
            </a:r>
            <a:r>
              <a:rPr lang="uk-UA" i="1" dirty="0" smtClean="0"/>
              <a:t>Петрарка, Данте, Боккаччо, </a:t>
            </a:r>
            <a:r>
              <a:rPr lang="uk-UA" i="1" dirty="0" err="1" smtClean="0"/>
              <a:t>Бембо</a:t>
            </a:r>
            <a:r>
              <a:rPr lang="uk-UA" i="1" dirty="0" smtClean="0"/>
              <a:t>, Еразм </a:t>
            </a:r>
            <a:r>
              <a:rPr lang="uk-UA" i="1" dirty="0" err="1" smtClean="0"/>
              <a:t>Роттердамський</a:t>
            </a:r>
            <a:r>
              <a:rPr lang="uk-UA" dirty="0" smtClean="0"/>
              <a:t>.</a:t>
            </a:r>
            <a:endParaRPr lang="uk-UA" dirty="0"/>
          </a:p>
        </p:txBody>
      </p:sp>
    </p:spTree>
  </p:cSld>
  <p:clrMapOvr>
    <a:masterClrMapping/>
  </p:clrMapOvr>
  <mc:AlternateContent xmlns:mc="http://schemas.openxmlformats.org/markup-compatibility/2006">
    <mc:Choice xmlns:p14="http://schemas.microsoft.com/office/powerpoint/2010/main" Requires="p14">
      <p:transition spd="slow" p14:dur="1250" advTm="31438">
        <p:fade/>
      </p:transition>
    </mc:Choice>
    <mc:Fallback>
      <p:transition spd="slow" advTm="31438">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71600" y="4565621"/>
            <a:ext cx="7920000" cy="1966984"/>
          </a:xfrm>
        </p:spPr>
        <p:txBody>
          <a:bodyPr>
            <a:normAutofit fontScale="85000" lnSpcReduction="10000"/>
          </a:bodyPr>
          <a:lstStyle/>
          <a:p>
            <a:r>
              <a:rPr lang="uk-UA" dirty="0" smtClean="0">
                <a:latin typeface="Book Antiqua" pitchFamily="18" charset="0"/>
              </a:rPr>
              <a:t>На замовлення </a:t>
            </a:r>
            <a:r>
              <a:rPr lang="uk-UA" i="1" dirty="0" err="1" smtClean="0">
                <a:latin typeface="Book Antiqua" pitchFamily="18" charset="0"/>
              </a:rPr>
              <a:t>Альда</a:t>
            </a:r>
            <a:r>
              <a:rPr lang="uk-UA" dirty="0" smtClean="0">
                <a:latin typeface="Book Antiqua" pitchFamily="18" charset="0"/>
              </a:rPr>
              <a:t> талановитий італійський ювелір та гравер </a:t>
            </a:r>
            <a:r>
              <a:rPr lang="uk-UA" i="1" dirty="0" err="1" smtClean="0">
                <a:latin typeface="Book Antiqua" pitchFamily="18" charset="0"/>
              </a:rPr>
              <a:t>Франческо</a:t>
            </a:r>
            <a:r>
              <a:rPr lang="uk-UA" i="1" dirty="0" smtClean="0">
                <a:latin typeface="Book Antiqua" pitchFamily="18" charset="0"/>
              </a:rPr>
              <a:t> </a:t>
            </a:r>
            <a:r>
              <a:rPr lang="uk-UA" i="1" dirty="0" err="1" smtClean="0">
                <a:latin typeface="Book Antiqua" pitchFamily="18" charset="0"/>
              </a:rPr>
              <a:t>Гріффо</a:t>
            </a:r>
            <a:r>
              <a:rPr lang="uk-UA" dirty="0" smtClean="0">
                <a:latin typeface="Book Antiqua" pitchFamily="18" charset="0"/>
              </a:rPr>
              <a:t> з Болоньї виготовив шрифти (9 грецьких та 14 латинських),  у тому числі й елегантний латинський </a:t>
            </a:r>
            <a:r>
              <a:rPr lang="uk-UA" i="1" dirty="0" smtClean="0">
                <a:latin typeface="Book Antiqua" pitchFamily="18" charset="0"/>
              </a:rPr>
              <a:t>курсив, </a:t>
            </a:r>
            <a:r>
              <a:rPr lang="uk-UA" dirty="0" smtClean="0">
                <a:latin typeface="Book Antiqua" pitchFamily="18" charset="0"/>
              </a:rPr>
              <a:t>який став справжньою окрасою </a:t>
            </a:r>
            <a:r>
              <a:rPr lang="uk-UA" i="1" dirty="0" smtClean="0">
                <a:latin typeface="Book Antiqua" pitchFamily="18" charset="0"/>
              </a:rPr>
              <a:t>«</a:t>
            </a:r>
            <a:r>
              <a:rPr lang="uk-UA" i="1" dirty="0" err="1" smtClean="0">
                <a:latin typeface="Book Antiqua" pitchFamily="18" charset="0"/>
              </a:rPr>
              <a:t>альдин</a:t>
            </a:r>
            <a:r>
              <a:rPr lang="uk-UA" i="1" dirty="0" smtClean="0">
                <a:latin typeface="Book Antiqua" pitchFamily="18" charset="0"/>
              </a:rPr>
              <a:t>»</a:t>
            </a:r>
            <a:r>
              <a:rPr lang="uk-UA" dirty="0" smtClean="0">
                <a:latin typeface="Book Antiqua" pitchFamily="18" charset="0"/>
              </a:rPr>
              <a:t>.</a:t>
            </a:r>
            <a:endParaRPr lang="uk-UA" dirty="0">
              <a:latin typeface="Book Antiqua" pitchFamily="18" charset="0"/>
            </a:endParaRPr>
          </a:p>
        </p:txBody>
      </p:sp>
      <p:pic>
        <p:nvPicPr>
          <p:cNvPr id="29698" name="Picture 2" descr="C:\Documents and Settings\Administrator\Стільниця\Альдус\1498-aldus-Sch-21_3576.png"/>
          <p:cNvPicPr>
            <a:picLocks noChangeAspect="1" noChangeArrowheads="1"/>
          </p:cNvPicPr>
          <p:nvPr/>
        </p:nvPicPr>
        <p:blipFill>
          <a:blip r:embed="rId3"/>
          <a:srcRect/>
          <a:stretch>
            <a:fillRect/>
          </a:stretch>
        </p:blipFill>
        <p:spPr bwMode="auto">
          <a:xfrm>
            <a:off x="6032520" y="434934"/>
            <a:ext cx="2799914" cy="3797352"/>
          </a:xfrm>
          <a:prstGeom prst="rect">
            <a:avLst/>
          </a:prstGeom>
          <a:noFill/>
        </p:spPr>
      </p:pic>
      <p:pic>
        <p:nvPicPr>
          <p:cNvPr id="29699" name="Picture 3" descr="C:\Documents and Settings\Administrator\Стільниця\Альдус\movable-type.jpg"/>
          <p:cNvPicPr>
            <a:picLocks noChangeAspect="1" noChangeArrowheads="1"/>
          </p:cNvPicPr>
          <p:nvPr/>
        </p:nvPicPr>
        <p:blipFill>
          <a:blip r:embed="rId4"/>
          <a:srcRect/>
          <a:stretch>
            <a:fillRect/>
          </a:stretch>
        </p:blipFill>
        <p:spPr bwMode="auto">
          <a:xfrm>
            <a:off x="957213" y="398421"/>
            <a:ext cx="4856229" cy="3833865"/>
          </a:xfrm>
          <a:prstGeom prst="rect">
            <a:avLst/>
          </a:prstGeom>
          <a:noFill/>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1250" advTm="18019">
        <p:fade/>
      </p:transition>
    </mc:Choice>
    <mc:Fallback>
      <p:transition spd="slow" advTm="18019">
        <p:fade/>
      </p:transition>
    </mc:Fallback>
  </mc:AlternateContent>
  <p:timing>
    <p:tnLst>
      <p:par>
        <p:cTn id="1" dur="indefinite" restart="never" nodeType="tmRoot"/>
      </p:par>
    </p:tnLst>
  </p:timing>
  <p:extLst mod="1"/>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47674" y="4414850"/>
            <a:ext cx="8142399" cy="2186063"/>
          </a:xfrm>
        </p:spPr>
        <p:txBody>
          <a:bodyPr>
            <a:normAutofit fontScale="77500" lnSpcReduction="20000"/>
          </a:bodyPr>
          <a:lstStyle/>
          <a:p>
            <a:r>
              <a:rPr lang="uk-UA" dirty="0" smtClean="0">
                <a:latin typeface="Book Antiqua" pitchFamily="18" charset="0"/>
              </a:rPr>
              <a:t>Близько 1500 року </a:t>
            </a:r>
            <a:r>
              <a:rPr lang="uk-UA" i="1" dirty="0" err="1" smtClean="0">
                <a:latin typeface="Book Antiqua" pitchFamily="18" charset="0"/>
              </a:rPr>
              <a:t>Альд</a:t>
            </a:r>
            <a:r>
              <a:rPr lang="uk-UA" i="1" dirty="0" smtClean="0">
                <a:latin typeface="Book Antiqua" pitchFamily="18" charset="0"/>
              </a:rPr>
              <a:t> </a:t>
            </a:r>
            <a:r>
              <a:rPr lang="uk-UA" i="1" dirty="0" err="1" smtClean="0">
                <a:latin typeface="Book Antiqua" pitchFamily="18" charset="0"/>
              </a:rPr>
              <a:t>Мануцій</a:t>
            </a:r>
            <a:r>
              <a:rPr lang="uk-UA" dirty="0" smtClean="0">
                <a:latin typeface="Book Antiqua" pitchFamily="18" charset="0"/>
              </a:rPr>
              <a:t> згуртовує навколо своєї друкарні вчений гурток, що отримав назву </a:t>
            </a:r>
            <a:r>
              <a:rPr lang="uk-UA" i="1" dirty="0" smtClean="0">
                <a:latin typeface="Book Antiqua" pitchFamily="18" charset="0"/>
              </a:rPr>
              <a:t>«Нова Академія»</a:t>
            </a:r>
            <a:r>
              <a:rPr lang="uk-UA" dirty="0" smtClean="0">
                <a:latin typeface="Book Antiqua" pitchFamily="18" charset="0"/>
              </a:rPr>
              <a:t> </a:t>
            </a:r>
            <a:r>
              <a:rPr lang="uk-UA" i="1" dirty="0" smtClean="0">
                <a:latin typeface="Book Antiqua" pitchFamily="18" charset="0"/>
              </a:rPr>
              <a:t>(«</a:t>
            </a:r>
            <a:r>
              <a:rPr lang="en-US" i="1" dirty="0" err="1" smtClean="0">
                <a:latin typeface="Book Antiqua" pitchFamily="18" charset="0"/>
              </a:rPr>
              <a:t>Neacademia</a:t>
            </a:r>
            <a:r>
              <a:rPr lang="uk-UA" i="1" dirty="0" smtClean="0">
                <a:latin typeface="Book Antiqua" pitchFamily="18" charset="0"/>
              </a:rPr>
              <a:t>)</a:t>
            </a:r>
            <a:r>
              <a:rPr lang="uk-UA" dirty="0" smtClean="0">
                <a:latin typeface="Book Antiqua" pitchFamily="18" charset="0"/>
              </a:rPr>
              <a:t>, до якого увійшли відомі вчені філологи, історики, філософи. Серед сподвижників та однодумців </a:t>
            </a:r>
            <a:r>
              <a:rPr lang="uk-UA" i="1" dirty="0" err="1" smtClean="0">
                <a:latin typeface="Book Antiqua" pitchFamily="18" charset="0"/>
              </a:rPr>
              <a:t>Альда</a:t>
            </a:r>
            <a:r>
              <a:rPr lang="uk-UA" dirty="0" smtClean="0">
                <a:latin typeface="Book Antiqua" pitchFamily="18" charset="0"/>
              </a:rPr>
              <a:t> були </a:t>
            </a:r>
            <a:r>
              <a:rPr lang="uk-UA" i="1" dirty="0" err="1" smtClean="0">
                <a:latin typeface="Book Antiqua" pitchFamily="18" charset="0"/>
              </a:rPr>
              <a:t>П’єтро</a:t>
            </a:r>
            <a:r>
              <a:rPr lang="uk-UA" i="1" dirty="0" smtClean="0">
                <a:latin typeface="Book Antiqua" pitchFamily="18" charset="0"/>
              </a:rPr>
              <a:t> </a:t>
            </a:r>
            <a:r>
              <a:rPr lang="uk-UA" i="1" dirty="0" err="1" smtClean="0">
                <a:latin typeface="Book Antiqua" pitchFamily="18" charset="0"/>
              </a:rPr>
              <a:t>Бембо</a:t>
            </a:r>
            <a:r>
              <a:rPr lang="uk-UA" i="1" dirty="0" smtClean="0">
                <a:latin typeface="Book Antiqua" pitchFamily="18" charset="0"/>
              </a:rPr>
              <a:t>, </a:t>
            </a:r>
            <a:r>
              <a:rPr lang="uk-UA" i="1" dirty="0" err="1" smtClean="0">
                <a:latin typeface="Book Antiqua" pitchFamily="18" charset="0"/>
              </a:rPr>
              <a:t>Марк</a:t>
            </a:r>
            <a:r>
              <a:rPr lang="uk-UA" i="1" dirty="0" smtClean="0">
                <a:latin typeface="Book Antiqua" pitchFamily="18" charset="0"/>
              </a:rPr>
              <a:t> </a:t>
            </a:r>
            <a:r>
              <a:rPr lang="uk-UA" i="1" dirty="0" err="1" smtClean="0">
                <a:latin typeface="Book Antiqua" pitchFamily="18" charset="0"/>
              </a:rPr>
              <a:t>Музурос</a:t>
            </a:r>
            <a:r>
              <a:rPr lang="uk-UA" i="1" dirty="0" smtClean="0">
                <a:latin typeface="Book Antiqua" pitchFamily="18" charset="0"/>
              </a:rPr>
              <a:t>, </a:t>
            </a:r>
            <a:r>
              <a:rPr lang="uk-UA" i="1" dirty="0" err="1" smtClean="0">
                <a:latin typeface="Book Antiqua" pitchFamily="18" charset="0"/>
              </a:rPr>
              <a:t>Сципіон</a:t>
            </a:r>
            <a:r>
              <a:rPr lang="uk-UA" i="1" dirty="0" smtClean="0">
                <a:latin typeface="Book Antiqua" pitchFamily="18" charset="0"/>
              </a:rPr>
              <a:t> </a:t>
            </a:r>
            <a:r>
              <a:rPr lang="uk-UA" i="1" dirty="0" err="1" smtClean="0">
                <a:latin typeface="Book Antiqua" pitchFamily="18" charset="0"/>
              </a:rPr>
              <a:t>Картеромах</a:t>
            </a:r>
            <a:r>
              <a:rPr lang="uk-UA" i="1" dirty="0" smtClean="0">
                <a:latin typeface="Book Antiqua" pitchFamily="18" charset="0"/>
              </a:rPr>
              <a:t>, </a:t>
            </a:r>
            <a:r>
              <a:rPr lang="uk-UA" i="1" dirty="0" err="1" smtClean="0">
                <a:latin typeface="Book Antiqua" pitchFamily="18" charset="0"/>
              </a:rPr>
              <a:t>Арістовул</a:t>
            </a:r>
            <a:r>
              <a:rPr lang="uk-UA" i="1" dirty="0" smtClean="0">
                <a:latin typeface="Book Antiqua" pitchFamily="18" charset="0"/>
              </a:rPr>
              <a:t> </a:t>
            </a:r>
            <a:r>
              <a:rPr lang="uk-UA" i="1" dirty="0" err="1" smtClean="0">
                <a:latin typeface="Book Antiqua" pitchFamily="18" charset="0"/>
              </a:rPr>
              <a:t>Апостолос</a:t>
            </a:r>
            <a:r>
              <a:rPr lang="uk-UA" i="1" dirty="0" smtClean="0">
                <a:latin typeface="Book Antiqua" pitchFamily="18" charset="0"/>
              </a:rPr>
              <a:t>, Іоанн </a:t>
            </a:r>
            <a:r>
              <a:rPr lang="uk-UA" i="1" dirty="0" err="1" smtClean="0">
                <a:latin typeface="Book Antiqua" pitchFamily="18" charset="0"/>
              </a:rPr>
              <a:t>Грегоропулос</a:t>
            </a:r>
            <a:r>
              <a:rPr lang="uk-UA" i="1" dirty="0" smtClean="0">
                <a:latin typeface="Book Antiqua" pitchFamily="18" charset="0"/>
              </a:rPr>
              <a:t>, </a:t>
            </a:r>
            <a:r>
              <a:rPr lang="uk-UA" i="1" dirty="0" err="1" smtClean="0">
                <a:latin typeface="Book Antiqua" pitchFamily="18" charset="0"/>
              </a:rPr>
              <a:t>Андреа</a:t>
            </a:r>
            <a:r>
              <a:rPr lang="uk-UA" i="1" dirty="0" smtClean="0">
                <a:latin typeface="Book Antiqua" pitchFamily="18" charset="0"/>
              </a:rPr>
              <a:t> </a:t>
            </a:r>
            <a:r>
              <a:rPr lang="uk-UA" i="1" dirty="0" err="1" smtClean="0">
                <a:latin typeface="Book Antiqua" pitchFamily="18" charset="0"/>
              </a:rPr>
              <a:t>Навагеро</a:t>
            </a:r>
            <a:r>
              <a:rPr lang="uk-UA" i="1" dirty="0" smtClean="0">
                <a:latin typeface="Book Antiqua" pitchFamily="18" charset="0"/>
              </a:rPr>
              <a:t>, </a:t>
            </a:r>
            <a:r>
              <a:rPr lang="uk-UA" i="1" dirty="0" err="1" smtClean="0">
                <a:latin typeface="Book Antiqua" pitchFamily="18" charset="0"/>
              </a:rPr>
              <a:t>П’єтро</a:t>
            </a:r>
            <a:r>
              <a:rPr lang="uk-UA" i="1" dirty="0" smtClean="0">
                <a:latin typeface="Book Antiqua" pitchFamily="18" charset="0"/>
              </a:rPr>
              <a:t> Альціоні</a:t>
            </a:r>
            <a:r>
              <a:rPr lang="uk-UA" dirty="0" smtClean="0">
                <a:latin typeface="Book Antiqua" pitchFamily="18" charset="0"/>
              </a:rPr>
              <a:t> та інші. </a:t>
            </a:r>
            <a:endParaRPr lang="uk-UA" dirty="0">
              <a:latin typeface="Book Antiqua" pitchFamily="18" charset="0"/>
            </a:endParaRPr>
          </a:p>
        </p:txBody>
      </p:sp>
      <p:pic>
        <p:nvPicPr>
          <p:cNvPr id="30722" name="Picture 2" descr="C:\Documents and Settings\Administrator\Стільниця\Альдус\пьетро бембо.jpg"/>
          <p:cNvPicPr>
            <a:picLocks noChangeAspect="1" noChangeArrowheads="1"/>
          </p:cNvPicPr>
          <p:nvPr/>
        </p:nvPicPr>
        <p:blipFill>
          <a:blip r:embed="rId2"/>
          <a:srcRect l="7389" r="5529"/>
          <a:stretch>
            <a:fillRect/>
          </a:stretch>
        </p:blipFill>
        <p:spPr bwMode="auto">
          <a:xfrm>
            <a:off x="6592134" y="215856"/>
            <a:ext cx="2361426" cy="3505882"/>
          </a:xfrm>
          <a:prstGeom prst="rect">
            <a:avLst/>
          </a:prstGeom>
          <a:noFill/>
          <a:ln w="57150">
            <a:solidFill>
              <a:schemeClr val="bg1"/>
            </a:solidFill>
          </a:ln>
        </p:spPr>
      </p:pic>
      <p:pic>
        <p:nvPicPr>
          <p:cNvPr id="30723" name="Picture 3" descr="C:\Documents and Settings\Administrator\Стільниця\Альдус\Marcus_Musurus.jpg"/>
          <p:cNvPicPr>
            <a:picLocks noChangeAspect="1" noChangeArrowheads="1"/>
          </p:cNvPicPr>
          <p:nvPr/>
        </p:nvPicPr>
        <p:blipFill>
          <a:blip r:embed="rId3"/>
          <a:srcRect l="3833" t="19369" r="7999" b="20126"/>
          <a:stretch>
            <a:fillRect/>
          </a:stretch>
        </p:blipFill>
        <p:spPr bwMode="auto">
          <a:xfrm>
            <a:off x="3440097" y="215856"/>
            <a:ext cx="3067092" cy="3549699"/>
          </a:xfrm>
          <a:prstGeom prst="rect">
            <a:avLst/>
          </a:prstGeom>
          <a:noFill/>
          <a:ln w="57150">
            <a:noFill/>
          </a:ln>
        </p:spPr>
      </p:pic>
      <p:pic>
        <p:nvPicPr>
          <p:cNvPr id="30725" name="Picture 5" descr="http://upload.wikimedia.org/wikipedia/commons/thumb/5/56/Portrait_of_Andrea_Navagero_by_Rafael.jpg/250px-Portrait_of_Andrea_Navagero_by_Rafael.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rcRect b="7571"/>
          <a:stretch>
            <a:fillRect/>
          </a:stretch>
        </p:blipFill>
        <p:spPr bwMode="auto">
          <a:xfrm>
            <a:off x="985821" y="252369"/>
            <a:ext cx="2381250" cy="3468735"/>
          </a:xfrm>
          <a:prstGeom prst="rect">
            <a:avLst/>
          </a:prstGeom>
          <a:noFill/>
          <a:ln w="57150">
            <a:solidFill>
              <a:schemeClr val="bg1"/>
            </a:solidFill>
          </a:ln>
        </p:spPr>
      </p:pic>
      <p:sp>
        <p:nvSpPr>
          <p:cNvPr id="7" name="TextBox 6"/>
          <p:cNvSpPr txBox="1"/>
          <p:nvPr/>
        </p:nvSpPr>
        <p:spPr>
          <a:xfrm>
            <a:off x="993726" y="3757617"/>
            <a:ext cx="7959834" cy="307777"/>
          </a:xfrm>
          <a:prstGeom prst="rect">
            <a:avLst/>
          </a:prstGeom>
          <a:noFill/>
        </p:spPr>
        <p:txBody>
          <a:bodyPr wrap="square" rtlCol="0">
            <a:spAutoFit/>
          </a:bodyPr>
          <a:lstStyle/>
          <a:p>
            <a:r>
              <a:rPr lang="uk-UA" sz="1400" b="1" i="1" dirty="0" err="1" smtClean="0">
                <a:solidFill>
                  <a:srgbClr val="502800"/>
                </a:solidFill>
                <a:latin typeface="Book Antiqua" pitchFamily="18" charset="0"/>
              </a:rPr>
              <a:t>Андреа</a:t>
            </a:r>
            <a:r>
              <a:rPr lang="uk-UA" sz="1400" b="1" i="1" dirty="0" smtClean="0">
                <a:solidFill>
                  <a:srgbClr val="502800"/>
                </a:solidFill>
                <a:latin typeface="Book Antiqua" pitchFamily="18" charset="0"/>
              </a:rPr>
              <a:t> </a:t>
            </a:r>
            <a:r>
              <a:rPr lang="uk-UA" sz="1400" b="1" i="1" dirty="0" err="1" smtClean="0">
                <a:solidFill>
                  <a:srgbClr val="502800"/>
                </a:solidFill>
                <a:latin typeface="Book Antiqua" pitchFamily="18" charset="0"/>
              </a:rPr>
              <a:t>Навагеро</a:t>
            </a:r>
            <a:r>
              <a:rPr lang="uk-UA" sz="1400" b="1" i="1" dirty="0" smtClean="0">
                <a:solidFill>
                  <a:srgbClr val="502800"/>
                </a:solidFill>
                <a:latin typeface="Book Antiqua" pitchFamily="18" charset="0"/>
              </a:rPr>
              <a:t>                       </a:t>
            </a:r>
            <a:r>
              <a:rPr lang="en-US" sz="1400" b="1" i="1" dirty="0" smtClean="0">
                <a:solidFill>
                  <a:srgbClr val="502800"/>
                </a:solidFill>
                <a:latin typeface="Book Antiqua" pitchFamily="18" charset="0"/>
              </a:rPr>
              <a:t>  </a:t>
            </a:r>
            <a:r>
              <a:rPr lang="uk-UA" sz="1400" b="1" i="1" dirty="0" err="1" smtClean="0">
                <a:solidFill>
                  <a:srgbClr val="502800"/>
                </a:solidFill>
                <a:latin typeface="Book Antiqua" pitchFamily="18" charset="0"/>
              </a:rPr>
              <a:t>Марк</a:t>
            </a:r>
            <a:r>
              <a:rPr lang="uk-UA" sz="1400" b="1" i="1" dirty="0" smtClean="0">
                <a:solidFill>
                  <a:srgbClr val="502800"/>
                </a:solidFill>
                <a:latin typeface="Book Antiqua" pitchFamily="18" charset="0"/>
              </a:rPr>
              <a:t> </a:t>
            </a:r>
            <a:r>
              <a:rPr lang="uk-UA" sz="1400" b="1" i="1" dirty="0" err="1" smtClean="0">
                <a:solidFill>
                  <a:srgbClr val="502800"/>
                </a:solidFill>
                <a:latin typeface="Book Antiqua" pitchFamily="18" charset="0"/>
              </a:rPr>
              <a:t>Музурос</a:t>
            </a:r>
            <a:r>
              <a:rPr lang="uk-UA" sz="1400" b="1" i="1" dirty="0" smtClean="0">
                <a:solidFill>
                  <a:srgbClr val="502800"/>
                </a:solidFill>
                <a:latin typeface="Book Antiqua" pitchFamily="18" charset="0"/>
              </a:rPr>
              <a:t>                                          П</a:t>
            </a:r>
            <a:r>
              <a:rPr lang="en-US" sz="1400" b="1" i="1" dirty="0" smtClean="0">
                <a:solidFill>
                  <a:srgbClr val="502800"/>
                </a:solidFill>
                <a:latin typeface="Book Antiqua" pitchFamily="18" charset="0"/>
              </a:rPr>
              <a:t>’</a:t>
            </a:r>
            <a:r>
              <a:rPr lang="uk-UA" sz="1400" b="1" i="1" dirty="0" err="1" smtClean="0">
                <a:solidFill>
                  <a:srgbClr val="502800"/>
                </a:solidFill>
                <a:latin typeface="Book Antiqua" pitchFamily="18" charset="0"/>
              </a:rPr>
              <a:t>єтро</a:t>
            </a:r>
            <a:r>
              <a:rPr lang="uk-UA" sz="1400" b="1" i="1" dirty="0" smtClean="0">
                <a:solidFill>
                  <a:srgbClr val="502800"/>
                </a:solidFill>
                <a:latin typeface="Book Antiqua" pitchFamily="18" charset="0"/>
              </a:rPr>
              <a:t> </a:t>
            </a:r>
            <a:r>
              <a:rPr lang="uk-UA" sz="1400" b="1" i="1" dirty="0" err="1" smtClean="0">
                <a:solidFill>
                  <a:srgbClr val="502800"/>
                </a:solidFill>
                <a:latin typeface="Book Antiqua" pitchFamily="18" charset="0"/>
              </a:rPr>
              <a:t>Бембо</a:t>
            </a:r>
            <a:r>
              <a:rPr lang="uk-UA" sz="1400" b="1" i="1" dirty="0" smtClean="0">
                <a:solidFill>
                  <a:srgbClr val="502800"/>
                </a:solidFill>
                <a:latin typeface="Book Antiqua" pitchFamily="18" charset="0"/>
              </a:rPr>
              <a:t> </a:t>
            </a:r>
            <a:endParaRPr lang="uk-UA" sz="1400" b="1" i="1" dirty="0">
              <a:solidFill>
                <a:srgbClr val="502800"/>
              </a:solidFill>
              <a:latin typeface="Book Antiqua"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28706">
        <p:fade/>
      </p:transition>
    </mc:Choice>
    <mc:Fallback>
      <p:transition spd="slow" advTm="28706">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6" name="Picture 8" descr="6. &amp;ZHcy;&amp;acy;&amp;ncy;&amp;rcy;&amp;ycy; &amp;tcy;&amp;vcy;&amp;ocy;&amp;rcy;&amp;chcy;&amp;iecy;&amp;scy;&amp;tcy;&amp;vcy;&amp;acy; &amp;gcy;&amp;ucy;&amp;mcy;&amp;acy;&amp;ncy;&amp;icy;&amp;scy;&amp;tcy;&amp;ocy;&amp;vcy; - 1 &amp;Scy;&amp;rcy;&amp;ocy;&amp;kcy; 2 &amp;Pcy;&amp;rcy;&amp;iecy;&amp;dcy;&amp;pcy;&amp;ocy;&amp;scy;&amp;ycy;&amp;lcy;&amp;kcy;&amp;icy; &amp;vcy;&amp;ocy;&amp;zcy;&amp;ncy;&amp;icy;&amp;kcy;…"/>
          <p:cNvPicPr>
            <a:picLocks noChangeAspect="1" noChangeArrowheads="1"/>
          </p:cNvPicPr>
          <p:nvPr/>
        </p:nvPicPr>
        <p:blipFill>
          <a:blip r:embed="rId2"/>
          <a:srcRect/>
          <a:stretch>
            <a:fillRect/>
          </a:stretch>
        </p:blipFill>
        <p:spPr bwMode="auto">
          <a:xfrm>
            <a:off x="2563785" y="252369"/>
            <a:ext cx="4620498" cy="3249657"/>
          </a:xfrm>
          <a:prstGeom prst="rect">
            <a:avLst/>
          </a:prstGeom>
          <a:noFill/>
        </p:spPr>
      </p:pic>
      <p:sp>
        <p:nvSpPr>
          <p:cNvPr id="3" name="Содержимое 2"/>
          <p:cNvSpPr>
            <a:spLocks noGrp="1"/>
          </p:cNvSpPr>
          <p:nvPr>
            <p:ph idx="1"/>
          </p:nvPr>
        </p:nvSpPr>
        <p:spPr>
          <a:xfrm>
            <a:off x="738135" y="5108598"/>
            <a:ext cx="8361477" cy="1492317"/>
          </a:xfrm>
        </p:spPr>
        <p:txBody>
          <a:bodyPr>
            <a:noAutofit/>
          </a:bodyPr>
          <a:lstStyle/>
          <a:p>
            <a:r>
              <a:rPr lang="uk-UA" sz="2200" dirty="0" smtClean="0">
                <a:latin typeface="Book Antiqua" pitchFamily="18" charset="0"/>
              </a:rPr>
              <a:t>Бажаними гостями в </a:t>
            </a:r>
            <a:r>
              <a:rPr lang="uk-UA" sz="2200" i="1" dirty="0" smtClean="0">
                <a:latin typeface="Book Antiqua" pitchFamily="18" charset="0"/>
              </a:rPr>
              <a:t>«Домі </a:t>
            </a:r>
            <a:r>
              <a:rPr lang="uk-UA" sz="2200" i="1" dirty="0" err="1" smtClean="0">
                <a:latin typeface="Book Antiqua" pitchFamily="18" charset="0"/>
              </a:rPr>
              <a:t>Альда</a:t>
            </a:r>
            <a:r>
              <a:rPr lang="uk-UA" sz="2200" i="1" dirty="0" smtClean="0">
                <a:latin typeface="Book Antiqua" pitchFamily="18" charset="0"/>
              </a:rPr>
              <a:t>» </a:t>
            </a:r>
            <a:r>
              <a:rPr lang="uk-UA" sz="2200" dirty="0" smtClean="0">
                <a:latin typeface="Book Antiqua" pitchFamily="18" charset="0"/>
              </a:rPr>
              <a:t>були такі відомі мислителі, як </a:t>
            </a:r>
            <a:r>
              <a:rPr lang="uk-UA" sz="2200" i="1" dirty="0" smtClean="0">
                <a:latin typeface="Book Antiqua" pitchFamily="18" charset="0"/>
              </a:rPr>
              <a:t>Еразм </a:t>
            </a:r>
            <a:r>
              <a:rPr lang="uk-UA" sz="2200" i="1" dirty="0" err="1" smtClean="0">
                <a:latin typeface="Book Antiqua" pitchFamily="18" charset="0"/>
              </a:rPr>
              <a:t>Роттердамський</a:t>
            </a:r>
            <a:r>
              <a:rPr lang="uk-UA" sz="2200" i="1" dirty="0" smtClean="0">
                <a:latin typeface="Book Antiqua" pitchFamily="18" charset="0"/>
              </a:rPr>
              <a:t> </a:t>
            </a:r>
            <a:r>
              <a:rPr lang="uk-UA" sz="2200" dirty="0" smtClean="0">
                <a:latin typeface="Book Antiqua" pitchFamily="18" charset="0"/>
              </a:rPr>
              <a:t>та </a:t>
            </a:r>
            <a:r>
              <a:rPr lang="uk-UA" sz="2200" i="1" dirty="0" smtClean="0">
                <a:latin typeface="Book Antiqua" pitchFamily="18" charset="0"/>
              </a:rPr>
              <a:t>Михайло </a:t>
            </a:r>
            <a:r>
              <a:rPr lang="uk-UA" sz="2200" i="1" dirty="0" err="1" smtClean="0">
                <a:latin typeface="Book Antiqua" pitchFamily="18" charset="0"/>
              </a:rPr>
              <a:t>Триволіс</a:t>
            </a:r>
            <a:r>
              <a:rPr lang="uk-UA" sz="2200" dirty="0" smtClean="0">
                <a:latin typeface="Book Antiqua" pitchFamily="18" charset="0"/>
              </a:rPr>
              <a:t>, більше відомий у православному світі як преподобний </a:t>
            </a:r>
            <a:r>
              <a:rPr lang="uk-UA" sz="2200" i="1" dirty="0" smtClean="0">
                <a:latin typeface="Book Antiqua" pitchFamily="18" charset="0"/>
              </a:rPr>
              <a:t>Максим Грек .</a:t>
            </a:r>
            <a:endParaRPr lang="uk-UA" sz="2200" i="1" dirty="0">
              <a:latin typeface="Book Antiqua" pitchFamily="18" charset="0"/>
            </a:endParaRPr>
          </a:p>
        </p:txBody>
      </p:sp>
      <p:pic>
        <p:nvPicPr>
          <p:cNvPr id="32770" name="Picture 2" descr="http://artinvestment.ru/content/download/news_2011/20110806_8hans_holbein_erasmus_of_rotterdham.jpg"/>
          <p:cNvPicPr>
            <a:picLocks noChangeAspect="1" noChangeArrowheads="1"/>
          </p:cNvPicPr>
          <p:nvPr/>
        </p:nvPicPr>
        <p:blipFill>
          <a:blip r:embed="rId3"/>
          <a:srcRect/>
          <a:stretch>
            <a:fillRect/>
          </a:stretch>
        </p:blipFill>
        <p:spPr bwMode="auto">
          <a:xfrm>
            <a:off x="1066752" y="1238220"/>
            <a:ext cx="2409858" cy="3412188"/>
          </a:xfrm>
          <a:prstGeom prst="rect">
            <a:avLst/>
          </a:prstGeom>
          <a:noFill/>
          <a:ln w="88900">
            <a:solidFill>
              <a:schemeClr val="bg1"/>
            </a:solidFill>
          </a:ln>
        </p:spPr>
      </p:pic>
      <p:pic>
        <p:nvPicPr>
          <p:cNvPr id="32772" name="Picture 4" descr="&amp;Kcy;&amp;ucy;&amp;lcy;&amp;softcy;&amp;tcy;&amp;ucy;&amp;rcy;&amp;acy; &amp;icy; &amp;Icy;&amp;scy;&amp;kcy;&amp;ucy;&amp;scy;&amp;scy;&amp;tcy;&amp;vcy;&amp;ocy; &amp;Kcy;&amp;ucy;&amp;lcy;&amp;softcy;&amp;tcy;&amp;ucy;&amp;rcy;&amp;acy;, &amp;Icy;&amp;scy;&amp;kcy;&amp;ucy;&amp;scy;&amp;scy;&amp;tcy;&amp;vcy;&amp;ocy;, &amp;Pcy;&amp;rcy;&amp;ocy;&amp;zcy;&amp;acy;, &amp;Pcy;&amp;ocy;&amp;ecy;&amp;zcy;&amp;icy;&amp;yacy;, &amp;Acy;&amp;rcy;&amp;tcy;, &amp;Mcy;&amp;ucy;&amp;zcy;&amp;ycy;&amp;kcy;&amp;acy;&amp;lcy;&amp;softcy;&amp;ncy;&amp;acy;&amp;yacy; &amp;kcy;&amp;ucy;&amp;lcy;&amp;softcy;&amp;tcy;&amp;ucy;&amp;rcy;&amp;acy; &amp;icy; &amp;mcy;&amp;ucy;&amp;zcy;&amp;ycy;&amp;kcy;&amp;acy;&amp;lcy;&amp;softcy;&amp;ncy;&amp;ocy;&amp;iecy; &amp;icy;&amp;scy;&amp;kcy;&amp;ucy;&amp;scy;&amp;scy;&amp;tcy;&amp;vcy;&amp;ocy;"/>
          <p:cNvPicPr>
            <a:picLocks noChangeAspect="1" noChangeArrowheads="1"/>
          </p:cNvPicPr>
          <p:nvPr/>
        </p:nvPicPr>
        <p:blipFill>
          <a:blip r:embed="rId4">
            <a:duotone>
              <a:prstClr val="black"/>
              <a:srgbClr val="D9C3A5">
                <a:tint val="50000"/>
                <a:satMod val="180000"/>
              </a:srgbClr>
            </a:duotone>
          </a:blip>
          <a:srcRect b="5973"/>
          <a:stretch>
            <a:fillRect/>
          </a:stretch>
        </p:blipFill>
        <p:spPr bwMode="auto">
          <a:xfrm>
            <a:off x="6178572" y="1238220"/>
            <a:ext cx="2154267" cy="3359196"/>
          </a:xfrm>
          <a:prstGeom prst="rect">
            <a:avLst/>
          </a:prstGeom>
          <a:noFill/>
          <a:ln w="88900">
            <a:solidFill>
              <a:schemeClr val="bg1"/>
            </a:solidFill>
          </a:ln>
        </p:spPr>
      </p:pic>
      <p:sp>
        <p:nvSpPr>
          <p:cNvPr id="9" name="TextBox 8"/>
          <p:cNvSpPr txBox="1"/>
          <p:nvPr/>
        </p:nvSpPr>
        <p:spPr>
          <a:xfrm>
            <a:off x="1030239" y="4743468"/>
            <a:ext cx="7339113" cy="307777"/>
          </a:xfrm>
          <a:prstGeom prst="rect">
            <a:avLst/>
          </a:prstGeom>
          <a:noFill/>
        </p:spPr>
        <p:txBody>
          <a:bodyPr wrap="square" rtlCol="0">
            <a:spAutoFit/>
          </a:bodyPr>
          <a:lstStyle/>
          <a:p>
            <a:r>
              <a:rPr lang="ru-RU" sz="1400" i="1" dirty="0" err="1" smtClean="0">
                <a:solidFill>
                  <a:srgbClr val="502800"/>
                </a:solidFill>
                <a:latin typeface="Book Antiqua" pitchFamily="18" charset="0"/>
              </a:rPr>
              <a:t>Еразм</a:t>
            </a:r>
            <a:r>
              <a:rPr lang="ru-RU" sz="1400" i="1" dirty="0" smtClean="0">
                <a:solidFill>
                  <a:srgbClr val="502800"/>
                </a:solidFill>
                <a:latin typeface="Book Antiqua" pitchFamily="18" charset="0"/>
              </a:rPr>
              <a:t> </a:t>
            </a:r>
            <a:r>
              <a:rPr lang="ru-RU" sz="1400" i="1" dirty="0" err="1" smtClean="0">
                <a:solidFill>
                  <a:srgbClr val="502800"/>
                </a:solidFill>
                <a:latin typeface="Book Antiqua" pitchFamily="18" charset="0"/>
              </a:rPr>
              <a:t>Роттердамський</a:t>
            </a:r>
            <a:r>
              <a:rPr lang="ru-RU" sz="1400" i="1" dirty="0" smtClean="0">
                <a:solidFill>
                  <a:srgbClr val="502800"/>
                </a:solidFill>
                <a:latin typeface="Book Antiqua" pitchFamily="18" charset="0"/>
              </a:rPr>
              <a:t>                                                                       Михайло </a:t>
            </a:r>
            <a:r>
              <a:rPr lang="ru-RU" sz="1400" i="1" dirty="0" err="1" smtClean="0">
                <a:solidFill>
                  <a:srgbClr val="502800"/>
                </a:solidFill>
                <a:latin typeface="Book Antiqua" pitchFamily="18" charset="0"/>
              </a:rPr>
              <a:t>Триволіс</a:t>
            </a:r>
            <a:endParaRPr lang="uk-UA" sz="1400" i="1" dirty="0">
              <a:solidFill>
                <a:srgbClr val="502800"/>
              </a:solidFill>
              <a:latin typeface="Book Antiqua"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14477">
        <p:fade/>
      </p:transition>
    </mc:Choice>
    <mc:Fallback>
      <p:transition spd="slow" advTm="14477">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11161" y="4451364"/>
            <a:ext cx="8142399" cy="2186063"/>
          </a:xfrm>
        </p:spPr>
        <p:txBody>
          <a:bodyPr>
            <a:noAutofit/>
          </a:bodyPr>
          <a:lstStyle/>
          <a:p>
            <a:r>
              <a:rPr lang="uk-UA" sz="2200" dirty="0" smtClean="0">
                <a:latin typeface="Book Antiqua" pitchFamily="18" charset="0"/>
              </a:rPr>
              <a:t>З 1501 року в книжках </a:t>
            </a:r>
            <a:r>
              <a:rPr lang="en-US" sz="2200" dirty="0" smtClean="0">
                <a:latin typeface="Book Antiqua" pitchFamily="18" charset="0"/>
              </a:rPr>
              <a:t> </a:t>
            </a:r>
            <a:r>
              <a:rPr lang="uk-UA" sz="2200" i="1" dirty="0" err="1" smtClean="0">
                <a:latin typeface="Book Antiqua" pitchFamily="18" charset="0"/>
              </a:rPr>
              <a:t>Альда</a:t>
            </a:r>
            <a:r>
              <a:rPr lang="uk-UA" sz="2200" i="1" dirty="0" smtClean="0">
                <a:latin typeface="Book Antiqua" pitchFamily="18" charset="0"/>
              </a:rPr>
              <a:t> </a:t>
            </a:r>
            <a:r>
              <a:rPr lang="uk-UA" sz="2200" i="1" dirty="0" err="1" smtClean="0">
                <a:latin typeface="Book Antiqua" pitchFamily="18" charset="0"/>
              </a:rPr>
              <a:t>Мануція</a:t>
            </a:r>
            <a:r>
              <a:rPr lang="uk-UA" sz="2200" i="1" dirty="0" smtClean="0">
                <a:latin typeface="Book Antiqua" pitchFamily="18" charset="0"/>
              </a:rPr>
              <a:t> </a:t>
            </a:r>
            <a:r>
              <a:rPr lang="en-US" sz="2200" i="1" dirty="0" smtClean="0">
                <a:latin typeface="Book Antiqua" pitchFamily="18" charset="0"/>
              </a:rPr>
              <a:t> </a:t>
            </a:r>
            <a:r>
              <a:rPr lang="uk-UA" sz="2200" dirty="0" smtClean="0">
                <a:latin typeface="Book Antiqua" pitchFamily="18" charset="0"/>
              </a:rPr>
              <a:t>з</a:t>
            </a:r>
            <a:r>
              <a:rPr lang="en-US" sz="2200" dirty="0" smtClean="0">
                <a:latin typeface="Book Antiqua" pitchFamily="18" charset="0"/>
              </a:rPr>
              <a:t>’</a:t>
            </a:r>
            <a:r>
              <a:rPr lang="uk-UA" sz="2200" dirty="0" smtClean="0">
                <a:latin typeface="Book Antiqua" pitchFamily="18" charset="0"/>
              </a:rPr>
              <a:t>являється</a:t>
            </a:r>
            <a:r>
              <a:rPr lang="en-US" sz="2200" dirty="0" smtClean="0">
                <a:latin typeface="Book Antiqua" pitchFamily="18" charset="0"/>
              </a:rPr>
              <a:t>  </a:t>
            </a:r>
            <a:r>
              <a:rPr lang="uk-UA" sz="2200" dirty="0" smtClean="0">
                <a:latin typeface="Book Antiqua" pitchFamily="18" charset="0"/>
              </a:rPr>
              <a:t>видавничий знак: зображення дельфіна,  який звивається довкола якоря. Цей символ, що отримав назву </a:t>
            </a:r>
            <a:r>
              <a:rPr lang="uk-UA" sz="2200" i="1" dirty="0" smtClean="0">
                <a:latin typeface="Book Antiqua" pitchFamily="18" charset="0"/>
              </a:rPr>
              <a:t>«</a:t>
            </a:r>
            <a:r>
              <a:rPr lang="uk-UA" sz="2200" i="1" dirty="0" err="1" smtClean="0">
                <a:latin typeface="Book Antiqua" pitchFamily="18" charset="0"/>
              </a:rPr>
              <a:t>альдинський</a:t>
            </a:r>
            <a:r>
              <a:rPr lang="uk-UA" sz="2200" i="1" dirty="0" smtClean="0">
                <a:latin typeface="Book Antiqua" pitchFamily="18" charset="0"/>
              </a:rPr>
              <a:t> якір»</a:t>
            </a:r>
            <a:r>
              <a:rPr lang="uk-UA" sz="2200" dirty="0" smtClean="0">
                <a:latin typeface="Book Antiqua" pitchFamily="18" charset="0"/>
              </a:rPr>
              <a:t>, є графічною ілюстрацією давнього афоризму </a:t>
            </a:r>
            <a:r>
              <a:rPr lang="uk-UA" sz="2200" i="1" dirty="0" smtClean="0">
                <a:latin typeface="Book Antiqua" pitchFamily="18" charset="0"/>
              </a:rPr>
              <a:t>«</a:t>
            </a:r>
            <a:r>
              <a:rPr lang="en-GB" sz="2200" i="1" dirty="0" err="1" smtClean="0">
                <a:latin typeface="Book Antiqua" pitchFamily="18" charset="0"/>
              </a:rPr>
              <a:t>festina</a:t>
            </a:r>
            <a:r>
              <a:rPr lang="en-GB" sz="2200" i="1" dirty="0" smtClean="0">
                <a:latin typeface="Book Antiqua" pitchFamily="18" charset="0"/>
              </a:rPr>
              <a:t> </a:t>
            </a:r>
            <a:r>
              <a:rPr lang="en-GB" sz="2200" i="1" dirty="0" err="1" smtClean="0">
                <a:latin typeface="Book Antiqua" pitchFamily="18" charset="0"/>
              </a:rPr>
              <a:t>lente</a:t>
            </a:r>
            <a:r>
              <a:rPr lang="uk-UA" sz="2200" i="1" dirty="0" smtClean="0">
                <a:latin typeface="Book Antiqua" pitchFamily="18" charset="0"/>
              </a:rPr>
              <a:t>»</a:t>
            </a:r>
            <a:r>
              <a:rPr lang="uk-UA" sz="2200" dirty="0" smtClean="0">
                <a:latin typeface="Book Antiqua" pitchFamily="18" charset="0"/>
              </a:rPr>
              <a:t>, що приблизно перекладається як </a:t>
            </a:r>
            <a:r>
              <a:rPr lang="uk-UA" sz="2200" i="1" dirty="0" smtClean="0">
                <a:latin typeface="Book Antiqua" pitchFamily="18" charset="0"/>
              </a:rPr>
              <a:t>«поспішай повільно», «не чини необачно». </a:t>
            </a:r>
            <a:endParaRPr lang="uk-UA" sz="2200" dirty="0">
              <a:latin typeface="Book Antiqua" pitchFamily="18" charset="0"/>
            </a:endParaRPr>
          </a:p>
        </p:txBody>
      </p:sp>
      <p:pic>
        <p:nvPicPr>
          <p:cNvPr id="31747" name="Picture 3" descr="C:\Documents and Settings\Administrator\Стільниця\Альдус\aldus-logo-6-gange.gif"/>
          <p:cNvPicPr>
            <a:picLocks noChangeAspect="1" noChangeArrowheads="1"/>
          </p:cNvPicPr>
          <p:nvPr/>
        </p:nvPicPr>
        <p:blipFill>
          <a:blip r:embed="rId2">
            <a:lum bright="-20000" contrast="20000"/>
          </a:blip>
          <a:srcRect/>
          <a:stretch>
            <a:fillRect/>
          </a:stretch>
        </p:blipFill>
        <p:spPr bwMode="auto">
          <a:xfrm>
            <a:off x="993726" y="2735253"/>
            <a:ext cx="7631217" cy="1547811"/>
          </a:xfrm>
          <a:prstGeom prst="rect">
            <a:avLst/>
          </a:prstGeom>
          <a:noFill/>
        </p:spPr>
      </p:pic>
      <p:pic>
        <p:nvPicPr>
          <p:cNvPr id="31748" name="Picture 4" descr="C:\Documents and Settings\Administrator\Стільниця\Альдус\ancoraDelfinoManunzio_0.jpg"/>
          <p:cNvPicPr>
            <a:picLocks noChangeAspect="1" noChangeArrowheads="1"/>
          </p:cNvPicPr>
          <p:nvPr/>
        </p:nvPicPr>
        <p:blipFill>
          <a:blip r:embed="rId3" cstate="print"/>
          <a:srcRect/>
          <a:stretch>
            <a:fillRect/>
          </a:stretch>
        </p:blipFill>
        <p:spPr bwMode="auto">
          <a:xfrm>
            <a:off x="1103265" y="215856"/>
            <a:ext cx="1824962" cy="2309575"/>
          </a:xfrm>
          <a:prstGeom prst="rect">
            <a:avLst/>
          </a:prstGeom>
          <a:noFill/>
        </p:spPr>
      </p:pic>
      <p:pic>
        <p:nvPicPr>
          <p:cNvPr id="31749" name="Picture 5" descr="C:\Documents and Settings\Administrator\Стільниця\Альдус\Aldus_Manutius_LOC_photo_meetup_2012.jpg"/>
          <p:cNvPicPr>
            <a:picLocks noChangeAspect="1" noChangeArrowheads="1"/>
          </p:cNvPicPr>
          <p:nvPr/>
        </p:nvPicPr>
        <p:blipFill>
          <a:blip r:embed="rId4" cstate="print">
            <a:lum bright="20000" contrast="30000"/>
          </a:blip>
          <a:srcRect/>
          <a:stretch>
            <a:fillRect/>
          </a:stretch>
        </p:blipFill>
        <p:spPr bwMode="auto">
          <a:xfrm>
            <a:off x="3184506" y="215856"/>
            <a:ext cx="1721618" cy="2294594"/>
          </a:xfrm>
          <a:prstGeom prst="rect">
            <a:avLst/>
          </a:prstGeom>
          <a:noFill/>
        </p:spPr>
      </p:pic>
      <p:pic>
        <p:nvPicPr>
          <p:cNvPr id="31750" name="Picture 6" descr="C:\Documents and Settings\Administrator\Стільниця\Альдус\Aldus-Manutius-symbol.jpg"/>
          <p:cNvPicPr>
            <a:picLocks noChangeAspect="1" noChangeArrowheads="1"/>
          </p:cNvPicPr>
          <p:nvPr/>
        </p:nvPicPr>
        <p:blipFill>
          <a:blip r:embed="rId5"/>
          <a:srcRect/>
          <a:stretch>
            <a:fillRect/>
          </a:stretch>
        </p:blipFill>
        <p:spPr bwMode="auto">
          <a:xfrm>
            <a:off x="5119695" y="215856"/>
            <a:ext cx="1836743" cy="2227293"/>
          </a:xfrm>
          <a:prstGeom prst="rect">
            <a:avLst/>
          </a:prstGeom>
          <a:noFill/>
        </p:spPr>
      </p:pic>
      <p:pic>
        <p:nvPicPr>
          <p:cNvPr id="31752" name="Picture 8" descr="&amp;Kcy;&amp;ncy;&amp;icy;&amp;gcy;&amp;icy;,&amp;ncy;&amp;acy;&amp;pcy;&amp;iecy;&amp;chcy;&amp;acy;&amp;tcy;&amp;acy;&amp;ncy;&amp;ncy;&amp;ycy;&amp;iecy; &amp;vcy; &amp;tcy;&amp;icy;&amp;pcy;&amp;ocy;&amp;gcy;&amp;rcy;&amp;acy;&amp;fcy;&amp;icy;&amp;icy; &amp;Acy;&amp;lcy;&amp;softcy;&amp;dcy;&amp;acy; &amp;Mcy;&amp;acy;&amp;ncy;&amp;ucy;&amp;tscy;&amp;icy;&amp;yacy;. &amp;Acy;&amp;lcy;&amp;softcy;&amp;dcy; &amp;Mcy;&amp;acy;&amp;ncy;&amp;ucy;&amp;tscy;&amp;icy;&amp;jcy;. - 30 &amp;YAcy;&amp;ncy;&amp;vcy;&amp;acy;&amp;rcy;&amp;yacy; 2014 - Blog - Uramoney"/>
          <p:cNvPicPr>
            <a:picLocks noChangeAspect="1" noChangeArrowheads="1"/>
          </p:cNvPicPr>
          <p:nvPr/>
        </p:nvPicPr>
        <p:blipFill>
          <a:blip r:embed="rId6"/>
          <a:srcRect/>
          <a:stretch>
            <a:fillRect/>
          </a:stretch>
        </p:blipFill>
        <p:spPr bwMode="auto">
          <a:xfrm>
            <a:off x="7200936" y="215856"/>
            <a:ext cx="1533546" cy="2435362"/>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250" advTm="24954">
        <p:fade/>
      </p:transition>
    </mc:Choice>
    <mc:Fallback>
      <p:transition spd="slow" advTm="24954">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71600" y="507960"/>
            <a:ext cx="7920000" cy="5837364"/>
          </a:xfrm>
        </p:spPr>
        <p:txBody>
          <a:bodyPr>
            <a:normAutofit/>
          </a:bodyPr>
          <a:lstStyle/>
          <a:p>
            <a:r>
              <a:rPr lang="uk-UA" dirty="0" smtClean="0"/>
              <a:t>Книги видавничого </a:t>
            </a:r>
            <a:r>
              <a:rPr lang="uk-UA" i="1" dirty="0" smtClean="0"/>
              <a:t>«Дому </a:t>
            </a:r>
            <a:r>
              <a:rPr lang="uk-UA" i="1" dirty="0" err="1" smtClean="0"/>
              <a:t>Альда</a:t>
            </a:r>
            <a:r>
              <a:rPr lang="uk-UA" i="1" dirty="0" smtClean="0"/>
              <a:t>» </a:t>
            </a:r>
            <a:r>
              <a:rPr lang="uk-UA" dirty="0" smtClean="0"/>
              <a:t>та його нащадків вражають не тільки ретельністю підготовки та редагування тексту, але й зовнішньою «суворою красою» (в них майже немає ілюстрацій та книжкових прикрас</a:t>
            </a:r>
            <a:r>
              <a:rPr lang="en-US" dirty="0" smtClean="0"/>
              <a:t>), </a:t>
            </a:r>
            <a:r>
              <a:rPr lang="uk-UA" dirty="0" smtClean="0"/>
              <a:t>яка мимоволі нагадує класичні «лапідарні» написи на античних грецьких та римських мармурових стелах. Книги </a:t>
            </a:r>
            <a:r>
              <a:rPr lang="uk-UA" dirty="0" err="1" smtClean="0"/>
              <a:t>Альда</a:t>
            </a:r>
            <a:r>
              <a:rPr lang="uk-UA" dirty="0" smtClean="0"/>
              <a:t> – це справжні шедеври книжкового мистецтва доби гуманізму та Відродження, характерними ознаками якої було глибоко естетичне ставлення до життя, прагнення гармонії матеріального та духовного </a:t>
            </a:r>
            <a:endParaRPr lang="uk-UA" dirty="0"/>
          </a:p>
        </p:txBody>
      </p:sp>
    </p:spTree>
  </p:cSld>
  <p:clrMapOvr>
    <a:masterClrMapping/>
  </p:clrMapOvr>
  <mc:AlternateContent xmlns:mc="http://schemas.openxmlformats.org/markup-compatibility/2006">
    <mc:Choice xmlns:p14="http://schemas.microsoft.com/office/powerpoint/2010/main" Requires="p14">
      <p:transition spd="slow" p14:dur="1250" advTm="32046">
        <p:fade/>
      </p:transition>
    </mc:Choice>
    <mc:Fallback>
      <p:transition spd="slow" advTm="32046">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Documents and Settings\Administrator\Стільниця\Альдус\Aldus-Greek.jpg"/>
          <p:cNvPicPr>
            <a:picLocks noChangeAspect="1" noChangeArrowheads="1"/>
          </p:cNvPicPr>
          <p:nvPr/>
        </p:nvPicPr>
        <p:blipFill>
          <a:blip r:embed="rId2" cstate="print">
            <a:lum contrast="-20000"/>
          </a:blip>
          <a:srcRect l="5833" t="20436" r="2917"/>
          <a:stretch>
            <a:fillRect/>
          </a:stretch>
        </p:blipFill>
        <p:spPr bwMode="auto">
          <a:xfrm>
            <a:off x="1066752" y="0"/>
            <a:ext cx="7996347" cy="6858000"/>
          </a:xfrm>
          <a:prstGeom prst="rect">
            <a:avLst/>
          </a:prstGeom>
          <a:noFill/>
        </p:spPr>
      </p:pic>
      <p:sp>
        <p:nvSpPr>
          <p:cNvPr id="7" name="Содержимое 4"/>
          <p:cNvSpPr>
            <a:spLocks noGrp="1"/>
          </p:cNvSpPr>
          <p:nvPr>
            <p:ph idx="1"/>
          </p:nvPr>
        </p:nvSpPr>
        <p:spPr>
          <a:xfrm>
            <a:off x="2381220" y="3063870"/>
            <a:ext cx="5221359" cy="3322683"/>
          </a:xfrm>
          <a:solidFill>
            <a:schemeClr val="bg1">
              <a:lumMod val="95000"/>
              <a:alpha val="78000"/>
            </a:schemeClr>
          </a:solidFill>
          <a:ln w="12700">
            <a:solidFill>
              <a:schemeClr val="bg1"/>
            </a:solidFill>
          </a:ln>
          <a:effectLst>
            <a:outerShdw blurRad="50800" dist="190500" dir="2400000" algn="tl" rotWithShape="0">
              <a:prstClr val="black">
                <a:alpha val="40000"/>
              </a:prstClr>
            </a:outerShdw>
          </a:effectLst>
        </p:spPr>
        <p:txBody>
          <a:bodyPr>
            <a:normAutofit fontScale="92500" lnSpcReduction="20000"/>
          </a:bodyPr>
          <a:lstStyle/>
          <a:p>
            <a:pPr marL="0" indent="0" algn="ctr">
              <a:buNone/>
            </a:pPr>
            <a:endParaRPr lang="uk-UA" sz="900" dirty="0" smtClean="0"/>
          </a:p>
          <a:p>
            <a:pPr marL="0" indent="0" algn="ctr">
              <a:buNone/>
            </a:pPr>
            <a:r>
              <a:rPr lang="uk-UA" sz="2600" b="1" dirty="0" smtClean="0">
                <a:latin typeface="Book Antiqua" pitchFamily="18" charset="0"/>
              </a:rPr>
              <a:t>АЛЬДИНИ – стародруки, названі ім’ям італійського друкаря </a:t>
            </a:r>
            <a:r>
              <a:rPr lang="uk-UA" sz="2600" b="1" i="1" dirty="0" err="1" smtClean="0">
                <a:latin typeface="Book Antiqua" pitchFamily="18" charset="0"/>
              </a:rPr>
              <a:t>Альда</a:t>
            </a:r>
            <a:r>
              <a:rPr lang="uk-UA" sz="2600" b="1" i="1" dirty="0" smtClean="0">
                <a:latin typeface="Book Antiqua" pitchFamily="18" charset="0"/>
              </a:rPr>
              <a:t> </a:t>
            </a:r>
            <a:r>
              <a:rPr lang="uk-UA" sz="2600" b="1" i="1" dirty="0" err="1" smtClean="0">
                <a:latin typeface="Book Antiqua" pitchFamily="18" charset="0"/>
              </a:rPr>
              <a:t>Пія</a:t>
            </a:r>
            <a:r>
              <a:rPr lang="uk-UA" sz="2600" b="1" i="1" dirty="0" smtClean="0">
                <a:latin typeface="Book Antiqua" pitchFamily="18" charset="0"/>
              </a:rPr>
              <a:t> </a:t>
            </a:r>
            <a:r>
              <a:rPr lang="uk-UA" sz="2600" b="1" i="1" dirty="0" err="1" smtClean="0">
                <a:latin typeface="Book Antiqua" pitchFamily="18" charset="0"/>
              </a:rPr>
              <a:t>Мануція</a:t>
            </a:r>
            <a:r>
              <a:rPr lang="uk-UA" sz="2600" b="1" dirty="0" smtClean="0">
                <a:latin typeface="Book Antiqua" pitchFamily="18" charset="0"/>
              </a:rPr>
              <a:t> (</a:t>
            </a:r>
            <a:r>
              <a:rPr lang="uk-UA" sz="2600" b="1" dirty="0" err="1" smtClean="0">
                <a:latin typeface="Book Antiqua" pitchFamily="18" charset="0"/>
              </a:rPr>
              <a:t>бл</a:t>
            </a:r>
            <a:r>
              <a:rPr lang="uk-UA" sz="2600" b="1" dirty="0" smtClean="0">
                <a:latin typeface="Book Antiqua" pitchFamily="18" charset="0"/>
              </a:rPr>
              <a:t>. 1449-1515). Видавалися у його друкарні у Венеції, а згодом – його нащадками у Болоньї та Римі. Відзначалися поліграфічною довершеністю та високим науковим рівнем підготовки античних текстів.</a:t>
            </a:r>
          </a:p>
          <a:p>
            <a:pPr marL="0" indent="0" algn="ctr">
              <a:buNone/>
            </a:pPr>
            <a:r>
              <a:rPr lang="uk-UA" sz="900" dirty="0" smtClean="0"/>
              <a:t> </a:t>
            </a:r>
            <a:endParaRPr lang="ru-RU" sz="900" dirty="0"/>
          </a:p>
        </p:txBody>
      </p:sp>
    </p:spTree>
  </p:cSld>
  <p:clrMapOvr>
    <a:masterClrMapping/>
  </p:clrMapOvr>
  <mc:AlternateContent xmlns:mc="http://schemas.openxmlformats.org/markup-compatibility/2006">
    <mc:Choice xmlns:p14="http://schemas.microsoft.com/office/powerpoint/2010/main" Requires="p14">
      <p:transition spd="slow" p14:dur="1250" advTm="18143">
        <p:fade/>
      </p:transition>
    </mc:Choice>
    <mc:Fallback>
      <p:transition spd="slow" advTm="18143">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12" descr="https://upload.wikimedia.org/wikipedia/commons/6/69/Hypne2pg.jpg"/>
          <p:cNvPicPr>
            <a:picLocks noChangeAspect="1" noChangeArrowheads="1"/>
          </p:cNvPicPr>
          <p:nvPr/>
        </p:nvPicPr>
        <p:blipFill>
          <a:blip r:embed="rId2"/>
          <a:srcRect/>
          <a:stretch>
            <a:fillRect/>
          </a:stretch>
        </p:blipFill>
        <p:spPr bwMode="auto">
          <a:xfrm>
            <a:off x="1103265" y="507960"/>
            <a:ext cx="4772010" cy="3803665"/>
          </a:xfrm>
          <a:prstGeom prst="rect">
            <a:avLst/>
          </a:prstGeom>
          <a:noFill/>
        </p:spPr>
      </p:pic>
      <p:sp>
        <p:nvSpPr>
          <p:cNvPr id="3" name="Содержимое 2"/>
          <p:cNvSpPr>
            <a:spLocks noGrp="1"/>
          </p:cNvSpPr>
          <p:nvPr>
            <p:ph idx="1"/>
          </p:nvPr>
        </p:nvSpPr>
        <p:spPr>
          <a:xfrm>
            <a:off x="665109" y="4414851"/>
            <a:ext cx="8215425" cy="2259090"/>
          </a:xfrm>
        </p:spPr>
        <p:txBody>
          <a:bodyPr>
            <a:noAutofit/>
          </a:bodyPr>
          <a:lstStyle/>
          <a:p>
            <a:r>
              <a:rPr lang="ru-RU" sz="2000" i="1" dirty="0" smtClean="0">
                <a:latin typeface="Book Antiqua" pitchFamily="18" charset="0"/>
              </a:rPr>
              <a:t>«</a:t>
            </a:r>
            <a:r>
              <a:rPr lang="ru-RU" sz="2000" i="1" dirty="0" err="1" smtClean="0">
                <a:latin typeface="Book Antiqua" pitchFamily="18" charset="0"/>
              </a:rPr>
              <a:t>Hypnerotomachia</a:t>
            </a:r>
            <a:r>
              <a:rPr lang="ru-RU" sz="2000" i="1" dirty="0" smtClean="0">
                <a:latin typeface="Book Antiqua" pitchFamily="18" charset="0"/>
              </a:rPr>
              <a:t> </a:t>
            </a:r>
            <a:r>
              <a:rPr lang="ru-RU" sz="2000" i="1" dirty="0" err="1" smtClean="0">
                <a:latin typeface="Book Antiqua" pitchFamily="18" charset="0"/>
              </a:rPr>
              <a:t>Poliphili</a:t>
            </a:r>
            <a:r>
              <a:rPr lang="ru-RU" sz="2000" i="1" dirty="0" smtClean="0">
                <a:latin typeface="Book Antiqua" pitchFamily="18" charset="0"/>
              </a:rPr>
              <a:t>»</a:t>
            </a:r>
            <a:r>
              <a:rPr lang="ru-RU" sz="2000" dirty="0" smtClean="0">
                <a:latin typeface="Book Antiqua" pitchFamily="18" charset="0"/>
              </a:rPr>
              <a:t> — </a:t>
            </a:r>
            <a:r>
              <a:rPr lang="uk-UA" sz="2000" dirty="0" smtClean="0">
                <a:latin typeface="Book Antiqua" pitchFamily="18" charset="0"/>
              </a:rPr>
              <a:t>найвідоміша книга, що була видана в </a:t>
            </a:r>
            <a:r>
              <a:rPr lang="uk-UA" sz="2000" i="1" dirty="0" smtClean="0">
                <a:latin typeface="Book Antiqua" pitchFamily="18" charset="0"/>
              </a:rPr>
              <a:t>«Домі </a:t>
            </a:r>
            <a:r>
              <a:rPr lang="uk-UA" sz="2000" i="1" dirty="0" err="1" smtClean="0">
                <a:latin typeface="Book Antiqua" pitchFamily="18" charset="0"/>
              </a:rPr>
              <a:t>Альда</a:t>
            </a:r>
            <a:r>
              <a:rPr lang="uk-UA" sz="2000" i="1" dirty="0" smtClean="0">
                <a:latin typeface="Book Antiqua" pitchFamily="18" charset="0"/>
              </a:rPr>
              <a:t>»</a:t>
            </a:r>
            <a:r>
              <a:rPr lang="uk-UA" sz="2000" dirty="0" smtClean="0">
                <a:latin typeface="Book Antiqua" pitchFamily="18" charset="0"/>
              </a:rPr>
              <a:t>. Це </a:t>
            </a:r>
            <a:r>
              <a:rPr lang="ru-RU" sz="2000" dirty="0" err="1" smtClean="0">
                <a:latin typeface="Book Antiqua" pitchFamily="18" charset="0"/>
              </a:rPr>
              <a:t>містичний</a:t>
            </a:r>
            <a:r>
              <a:rPr lang="ru-RU" sz="2000" dirty="0" smtClean="0">
                <a:latin typeface="Book Antiqua" pitchFamily="18" charset="0"/>
              </a:rPr>
              <a:t> роман  </a:t>
            </a:r>
            <a:r>
              <a:rPr lang="ru-RU" sz="2000" dirty="0" err="1" smtClean="0">
                <a:latin typeface="Book Antiqua" pitchFamily="18" charset="0"/>
              </a:rPr>
              <a:t>доби</a:t>
            </a:r>
            <a:r>
              <a:rPr lang="ru-RU" sz="2000" dirty="0" smtClean="0">
                <a:latin typeface="Book Antiqua" pitchFamily="18" charset="0"/>
              </a:rPr>
              <a:t> </a:t>
            </a:r>
            <a:r>
              <a:rPr lang="ru-RU" sz="2000" dirty="0" err="1" smtClean="0">
                <a:latin typeface="Book Antiqua" pitchFamily="18" charset="0"/>
              </a:rPr>
              <a:t>Відродження</a:t>
            </a:r>
            <a:r>
              <a:rPr lang="ru-RU" sz="2000" dirty="0" smtClean="0">
                <a:latin typeface="Book Antiqua" pitchFamily="18" charset="0"/>
              </a:rPr>
              <a:t>, </a:t>
            </a:r>
            <a:r>
              <a:rPr lang="ru-RU" sz="2000" dirty="0" err="1" smtClean="0">
                <a:latin typeface="Book Antiqua" pitchFamily="18" charset="0"/>
              </a:rPr>
              <a:t>що</a:t>
            </a:r>
            <a:r>
              <a:rPr lang="ru-RU" sz="2000" dirty="0" smtClean="0">
                <a:latin typeface="Book Antiqua" pitchFamily="18" charset="0"/>
              </a:rPr>
              <a:t> </a:t>
            </a:r>
            <a:r>
              <a:rPr lang="ru-RU" sz="2000" dirty="0" err="1" smtClean="0">
                <a:latin typeface="Book Antiqua" pitchFamily="18" charset="0"/>
              </a:rPr>
              <a:t>був</a:t>
            </a:r>
            <a:r>
              <a:rPr lang="ru-RU" sz="2000" dirty="0" smtClean="0">
                <a:latin typeface="Book Antiqua" pitchFamily="18" charset="0"/>
              </a:rPr>
              <a:t> </a:t>
            </a:r>
            <a:r>
              <a:rPr lang="ru-RU" sz="2000" dirty="0" err="1" smtClean="0">
                <a:latin typeface="Book Antiqua" pitchFamily="18" charset="0"/>
              </a:rPr>
              <a:t>уперше</a:t>
            </a:r>
            <a:r>
              <a:rPr lang="ru-RU" sz="2000" dirty="0" smtClean="0">
                <a:latin typeface="Book Antiqua" pitchFamily="18" charset="0"/>
              </a:rPr>
              <a:t> </a:t>
            </a:r>
            <a:r>
              <a:rPr lang="ru-RU" sz="2000" dirty="0" err="1" smtClean="0">
                <a:latin typeface="Book Antiqua" pitchFamily="18" charset="0"/>
              </a:rPr>
              <a:t>виданий</a:t>
            </a:r>
            <a:r>
              <a:rPr lang="ru-RU" sz="2000" dirty="0" smtClean="0">
                <a:latin typeface="Book Antiqua" pitchFamily="18" charset="0"/>
              </a:rPr>
              <a:t> </a:t>
            </a:r>
            <a:r>
              <a:rPr lang="ru-RU" sz="2000" i="1" dirty="0" err="1" smtClean="0">
                <a:latin typeface="Book Antiqua" pitchFamily="18" charset="0"/>
              </a:rPr>
              <a:t>Альдом</a:t>
            </a:r>
            <a:r>
              <a:rPr lang="ru-RU" sz="2000" i="1" dirty="0" smtClean="0">
                <a:latin typeface="Book Antiqua" pitchFamily="18" charset="0"/>
              </a:rPr>
              <a:t> </a:t>
            </a:r>
            <a:r>
              <a:rPr lang="ru-RU" sz="2000" i="1" dirty="0" err="1" smtClean="0">
                <a:latin typeface="Book Antiqua" pitchFamily="18" charset="0"/>
              </a:rPr>
              <a:t>Мануцієм</a:t>
            </a:r>
            <a:r>
              <a:rPr lang="ru-RU" sz="2000" dirty="0" smtClean="0">
                <a:latin typeface="Book Antiqua" pitchFamily="18" charset="0"/>
              </a:rPr>
              <a:t>  1499 року. </a:t>
            </a:r>
          </a:p>
          <a:p>
            <a:r>
              <a:rPr lang="ru-RU" sz="2000" dirty="0" err="1" smtClean="0">
                <a:latin typeface="Book Antiqua" pitchFamily="18" charset="0"/>
              </a:rPr>
              <a:t>Особливу</a:t>
            </a:r>
            <a:r>
              <a:rPr lang="ru-RU" sz="2000" dirty="0" smtClean="0">
                <a:latin typeface="Book Antiqua" pitchFamily="18" charset="0"/>
              </a:rPr>
              <a:t> славу «</a:t>
            </a:r>
            <a:r>
              <a:rPr lang="ru-RU" sz="2000" dirty="0" err="1" smtClean="0">
                <a:latin typeface="Book Antiqua" pitchFamily="18" charset="0"/>
              </a:rPr>
              <a:t>Поліфілу</a:t>
            </a:r>
            <a:r>
              <a:rPr lang="ru-RU" sz="2000" dirty="0" smtClean="0">
                <a:latin typeface="Book Antiqua" pitchFamily="18" charset="0"/>
              </a:rPr>
              <a:t>» принесли </a:t>
            </a:r>
            <a:r>
              <a:rPr lang="ru-RU" sz="2000" dirty="0" err="1" smtClean="0">
                <a:latin typeface="Book Antiqua" pitchFamily="18" charset="0"/>
              </a:rPr>
              <a:t>гравіровані</a:t>
            </a:r>
            <a:r>
              <a:rPr lang="ru-RU" sz="2000" dirty="0" smtClean="0">
                <a:latin typeface="Book Antiqua" pitchFamily="18" charset="0"/>
              </a:rPr>
              <a:t> </a:t>
            </a:r>
            <a:r>
              <a:rPr lang="ru-RU" sz="2000" dirty="0" err="1" smtClean="0">
                <a:latin typeface="Book Antiqua" pitchFamily="18" charset="0"/>
              </a:rPr>
              <a:t>ілюстрації</a:t>
            </a:r>
            <a:r>
              <a:rPr lang="ru-RU" sz="2000" dirty="0" smtClean="0">
                <a:latin typeface="Book Antiqua" pitchFamily="18" charset="0"/>
              </a:rPr>
              <a:t> (</a:t>
            </a:r>
            <a:r>
              <a:rPr lang="ru-RU" sz="2000" dirty="0" err="1" smtClean="0">
                <a:latin typeface="Book Antiqua" pitchFamily="18" charset="0"/>
              </a:rPr>
              <a:t>ксилографії</a:t>
            </a:r>
            <a:r>
              <a:rPr lang="ru-RU" sz="2000" dirty="0" smtClean="0">
                <a:latin typeface="Book Antiqua" pitchFamily="18" charset="0"/>
              </a:rPr>
              <a:t>),  </a:t>
            </a:r>
            <a:r>
              <a:rPr lang="ru-RU" sz="2000" dirty="0" err="1" smtClean="0">
                <a:latin typeface="Book Antiqua" pitchFamily="18" charset="0"/>
              </a:rPr>
              <a:t>яких</a:t>
            </a:r>
            <a:r>
              <a:rPr lang="ru-RU" sz="2000" dirty="0" smtClean="0">
                <a:latin typeface="Book Antiqua" pitchFamily="18" charset="0"/>
              </a:rPr>
              <a:t> у </a:t>
            </a:r>
            <a:r>
              <a:rPr lang="ru-RU" sz="2000" dirty="0" err="1" smtClean="0">
                <a:latin typeface="Book Antiqua" pitchFamily="18" charset="0"/>
              </a:rPr>
              <a:t>книзі</a:t>
            </a:r>
            <a:r>
              <a:rPr lang="ru-RU" sz="2000" dirty="0" smtClean="0">
                <a:latin typeface="Book Antiqua" pitchFamily="18" charset="0"/>
              </a:rPr>
              <a:t> </a:t>
            </a:r>
            <a:r>
              <a:rPr lang="ru-RU" sz="2000" dirty="0" err="1" smtClean="0">
                <a:latin typeface="Book Antiqua" pitchFamily="18" charset="0"/>
              </a:rPr>
              <a:t>близько</a:t>
            </a:r>
            <a:r>
              <a:rPr lang="ru-RU" sz="2000" dirty="0" smtClean="0">
                <a:latin typeface="Book Antiqua" pitchFamily="18" charset="0"/>
              </a:rPr>
              <a:t> 170-ти. Книгу </a:t>
            </a:r>
            <a:r>
              <a:rPr lang="ru-RU" sz="2000" dirty="0" err="1" smtClean="0">
                <a:latin typeface="Book Antiqua" pitchFamily="18" charset="0"/>
              </a:rPr>
              <a:t>вважають</a:t>
            </a:r>
            <a:r>
              <a:rPr lang="ru-RU" sz="2000" dirty="0" smtClean="0">
                <a:latin typeface="Book Antiqua" pitchFamily="18" charset="0"/>
              </a:rPr>
              <a:t> шедевром </a:t>
            </a:r>
            <a:r>
              <a:rPr lang="ru-RU" sz="2000" dirty="0" err="1" smtClean="0">
                <a:latin typeface="Book Antiqua" pitchFamily="18" charset="0"/>
              </a:rPr>
              <a:t>поліграфічного</a:t>
            </a:r>
            <a:r>
              <a:rPr lang="ru-RU" sz="2000" dirty="0" smtClean="0">
                <a:latin typeface="Book Antiqua" pitchFamily="18" charset="0"/>
              </a:rPr>
              <a:t> </a:t>
            </a:r>
            <a:r>
              <a:rPr lang="ru-RU" sz="2000" dirty="0" err="1" smtClean="0">
                <a:latin typeface="Book Antiqua" pitchFamily="18" charset="0"/>
              </a:rPr>
              <a:t>мистецтва</a:t>
            </a:r>
            <a:r>
              <a:rPr lang="ru-RU" sz="2000" dirty="0" smtClean="0">
                <a:latin typeface="Book Antiqua" pitchFamily="18" charset="0"/>
              </a:rPr>
              <a:t> </a:t>
            </a:r>
            <a:r>
              <a:rPr lang="ru-RU" sz="2000" dirty="0" err="1" smtClean="0">
                <a:latin typeface="Book Antiqua" pitchFamily="18" charset="0"/>
              </a:rPr>
              <a:t>кінця</a:t>
            </a:r>
            <a:r>
              <a:rPr lang="ru-RU" sz="2000" dirty="0" smtClean="0">
                <a:latin typeface="Book Antiqua" pitchFamily="18" charset="0"/>
              </a:rPr>
              <a:t> ХУ </a:t>
            </a:r>
            <a:r>
              <a:rPr lang="ru-RU" sz="2000" dirty="0" err="1" smtClean="0">
                <a:latin typeface="Book Antiqua" pitchFamily="18" charset="0"/>
              </a:rPr>
              <a:t>століття</a:t>
            </a:r>
            <a:r>
              <a:rPr lang="ru-RU" sz="2000" dirty="0" smtClean="0">
                <a:latin typeface="Book Antiqua" pitchFamily="18" charset="0"/>
              </a:rPr>
              <a:t>.</a:t>
            </a:r>
            <a:endParaRPr lang="uk-UA" sz="2000" dirty="0">
              <a:latin typeface="Book Antiqua" pitchFamily="18" charset="0"/>
            </a:endParaRPr>
          </a:p>
        </p:txBody>
      </p:sp>
      <p:pic>
        <p:nvPicPr>
          <p:cNvPr id="37890" name="Picture 2" descr="http://www.rarebookroom.org/clearbox200.gif"/>
          <p:cNvPicPr>
            <a:picLocks noChangeAspect="1" noChangeArrowheads="1"/>
          </p:cNvPicPr>
          <p:nvPr/>
        </p:nvPicPr>
        <p:blipFill>
          <a:blip r:embed="rId3"/>
          <a:srcRect/>
          <a:stretch>
            <a:fillRect/>
          </a:stretch>
        </p:blipFill>
        <p:spPr bwMode="auto">
          <a:xfrm>
            <a:off x="155575" y="-914400"/>
            <a:ext cx="1905000" cy="1905000"/>
          </a:xfrm>
          <a:prstGeom prst="rect">
            <a:avLst/>
          </a:prstGeom>
          <a:noFill/>
        </p:spPr>
      </p:pic>
      <p:pic>
        <p:nvPicPr>
          <p:cNvPr id="37896" name="Picture 8" descr="Thames &amp; Hudson Publishers Essential illustrated art books Hypnero Gallery"/>
          <p:cNvPicPr>
            <a:picLocks noChangeAspect="1" noChangeArrowheads="1"/>
          </p:cNvPicPr>
          <p:nvPr/>
        </p:nvPicPr>
        <p:blipFill>
          <a:blip r:embed="rId4"/>
          <a:srcRect b="3968"/>
          <a:stretch>
            <a:fillRect/>
          </a:stretch>
        </p:blipFill>
        <p:spPr bwMode="auto">
          <a:xfrm>
            <a:off x="5521338" y="325395"/>
            <a:ext cx="2747931" cy="2190780"/>
          </a:xfrm>
          <a:prstGeom prst="rect">
            <a:avLst/>
          </a:prstGeom>
          <a:noFill/>
        </p:spPr>
      </p:pic>
      <p:pic>
        <p:nvPicPr>
          <p:cNvPr id="37898" name="Picture 10" descr="&amp;Scy;&amp;acy;&amp;dcy;&amp;ycy; &amp;icy; &amp;vcy;&amp;rcy;&amp;iecy;&amp;mcy;&amp;yacy; - &amp;Bcy;&amp;ocy;&amp;rcy;&amp;icy;&amp;scy; &amp;Scy;&amp;ocy;&amp;kcy;&amp;ocy;&amp;lcy;&amp;ocy;&amp;vcy;. &quot;&amp;CHcy;&amp;icy;&amp;scy;&amp;tcy;&amp;ocy;&amp;scy;&amp;iecy;&amp;rcy;&amp;dcy;&amp;iecy;&amp;chcy;&amp;ncy;&amp;ycy;&amp;jcy; &amp;chcy;&amp;icy;&amp;tcy;&amp;acy;&amp;tcy;&amp;iecy;&amp;lcy;&amp;softcy;, &amp;rcy;&amp;acy;&amp;scy;&amp;scy;…"/>
          <p:cNvPicPr>
            <a:picLocks noChangeAspect="1" noChangeArrowheads="1"/>
          </p:cNvPicPr>
          <p:nvPr/>
        </p:nvPicPr>
        <p:blipFill>
          <a:blip r:embed="rId5"/>
          <a:srcRect/>
          <a:stretch>
            <a:fillRect/>
          </a:stretch>
        </p:blipFill>
        <p:spPr bwMode="auto">
          <a:xfrm>
            <a:off x="6166246" y="2284135"/>
            <a:ext cx="2714288" cy="213071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250" advTm="25410">
        <p:fade/>
      </p:transition>
    </mc:Choice>
    <mc:Fallback>
      <p:transition spd="slow" advTm="2541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99592" y="434934"/>
            <a:ext cx="5607597" cy="6097671"/>
          </a:xfrm>
        </p:spPr>
        <p:txBody>
          <a:bodyPr>
            <a:noAutofit/>
          </a:bodyPr>
          <a:lstStyle/>
          <a:p>
            <a:r>
              <a:rPr lang="uk-UA" sz="2000" dirty="0" smtClean="0">
                <a:latin typeface="Book Antiqua" pitchFamily="18" charset="0"/>
              </a:rPr>
              <a:t>1506 року військові заворушення у Венеції зупинили роботу друкарні </a:t>
            </a:r>
            <a:r>
              <a:rPr lang="uk-UA" sz="2000" i="1" dirty="0" err="1" smtClean="0">
                <a:latin typeface="Book Antiqua" pitchFamily="18" charset="0"/>
              </a:rPr>
              <a:t>Альда</a:t>
            </a:r>
            <a:r>
              <a:rPr lang="uk-UA" sz="2000" dirty="0" smtClean="0">
                <a:latin typeface="Book Antiqua" pitchFamily="18" charset="0"/>
              </a:rPr>
              <a:t>, але вже через два роки книговидавець знову повертається до міста. Він об’єднується зі своїм тестем, досвідченим друкарем </a:t>
            </a:r>
            <a:r>
              <a:rPr lang="uk-UA" sz="2000" i="1" dirty="0" err="1" smtClean="0">
                <a:latin typeface="Book Antiqua" pitchFamily="18" charset="0"/>
              </a:rPr>
              <a:t>Андреа</a:t>
            </a:r>
            <a:r>
              <a:rPr lang="uk-UA" sz="2000" i="1" dirty="0" smtClean="0">
                <a:latin typeface="Book Antiqua" pitchFamily="18" charset="0"/>
              </a:rPr>
              <a:t> </a:t>
            </a:r>
            <a:r>
              <a:rPr lang="uk-UA" sz="2000" i="1" dirty="0" err="1" smtClean="0">
                <a:latin typeface="Book Antiqua" pitchFamily="18" charset="0"/>
              </a:rPr>
              <a:t>Торрезано</a:t>
            </a:r>
            <a:r>
              <a:rPr lang="uk-UA" sz="2000" i="1" dirty="0" smtClean="0">
                <a:latin typeface="Book Antiqua" pitchFamily="18" charset="0"/>
              </a:rPr>
              <a:t> де </a:t>
            </a:r>
            <a:r>
              <a:rPr lang="uk-UA" sz="2000" i="1" dirty="0" err="1" smtClean="0">
                <a:latin typeface="Book Antiqua" pitchFamily="18" charset="0"/>
              </a:rPr>
              <a:t>Азола</a:t>
            </a:r>
            <a:r>
              <a:rPr lang="uk-UA" sz="2000" dirty="0" smtClean="0">
                <a:latin typeface="Book Antiqua" pitchFamily="18" charset="0"/>
              </a:rPr>
              <a:t> та засновує друкарську фірму </a:t>
            </a:r>
            <a:r>
              <a:rPr lang="uk-UA" sz="2000" i="1" dirty="0" smtClean="0">
                <a:latin typeface="Book Antiqua" pitchFamily="18" charset="0"/>
              </a:rPr>
              <a:t>«Дім </a:t>
            </a:r>
            <a:r>
              <a:rPr lang="uk-UA" sz="2000" i="1" dirty="0" err="1" smtClean="0">
                <a:latin typeface="Book Antiqua" pitchFamily="18" charset="0"/>
              </a:rPr>
              <a:t>Альда</a:t>
            </a:r>
            <a:r>
              <a:rPr lang="uk-UA" sz="2000" i="1" dirty="0" smtClean="0">
                <a:latin typeface="Book Antiqua" pitchFamily="18" charset="0"/>
              </a:rPr>
              <a:t> та </a:t>
            </a:r>
            <a:r>
              <a:rPr lang="uk-UA" sz="2000" i="1" dirty="0" err="1" smtClean="0">
                <a:latin typeface="Book Antiqua" pitchFamily="18" charset="0"/>
              </a:rPr>
              <a:t>Андреа</a:t>
            </a:r>
            <a:r>
              <a:rPr lang="uk-UA" sz="2000" i="1" dirty="0" smtClean="0">
                <a:latin typeface="Book Antiqua" pitchFamily="18" charset="0"/>
              </a:rPr>
              <a:t>, тестя»</a:t>
            </a:r>
            <a:r>
              <a:rPr lang="uk-UA" sz="2000" dirty="0" smtClean="0">
                <a:latin typeface="Book Antiqua" pitchFamily="18" charset="0"/>
              </a:rPr>
              <a:t>. Хоча </a:t>
            </a:r>
            <a:r>
              <a:rPr lang="uk-UA" sz="2000" i="1" dirty="0" smtClean="0">
                <a:latin typeface="Book Antiqua" pitchFamily="18" charset="0"/>
              </a:rPr>
              <a:t>А.</a:t>
            </a:r>
            <a:r>
              <a:rPr lang="uk-UA" sz="2000" i="1" dirty="0" err="1" smtClean="0">
                <a:latin typeface="Book Antiqua" pitchFamily="18" charset="0"/>
              </a:rPr>
              <a:t>Торрезано</a:t>
            </a:r>
            <a:r>
              <a:rPr lang="uk-UA" sz="2000" dirty="0" smtClean="0">
                <a:latin typeface="Book Antiqua" pitchFamily="18" charset="0"/>
              </a:rPr>
              <a:t> за віком був значно старшим та досвідченішим від </a:t>
            </a:r>
            <a:r>
              <a:rPr lang="uk-UA" sz="2000" i="1" dirty="0" err="1" smtClean="0">
                <a:latin typeface="Book Antiqua" pitchFamily="18" charset="0"/>
              </a:rPr>
              <a:t>Альда</a:t>
            </a:r>
            <a:r>
              <a:rPr lang="uk-UA" sz="2000" dirty="0" smtClean="0">
                <a:latin typeface="Book Antiqua" pitchFamily="18" charset="0"/>
              </a:rPr>
              <a:t>, енергійний та заповзятливий </a:t>
            </a:r>
            <a:r>
              <a:rPr lang="uk-UA" sz="2000" i="1" dirty="0" err="1" smtClean="0">
                <a:latin typeface="Book Antiqua" pitchFamily="18" charset="0"/>
              </a:rPr>
              <a:t>Мануцій</a:t>
            </a:r>
            <a:r>
              <a:rPr lang="uk-UA" sz="2000" dirty="0" smtClean="0">
                <a:latin typeface="Book Antiqua" pitchFamily="18" charset="0"/>
              </a:rPr>
              <a:t> стає безумовним лідером у новоствореній компанії. </a:t>
            </a:r>
            <a:r>
              <a:rPr lang="uk-UA" sz="2000" i="1" dirty="0" smtClean="0">
                <a:latin typeface="Book Antiqua" pitchFamily="18" charset="0"/>
              </a:rPr>
              <a:t>А.</a:t>
            </a:r>
            <a:r>
              <a:rPr lang="uk-UA" sz="2000" i="1" dirty="0" err="1" smtClean="0">
                <a:latin typeface="Book Antiqua" pitchFamily="18" charset="0"/>
              </a:rPr>
              <a:t>Торрезано</a:t>
            </a:r>
            <a:r>
              <a:rPr lang="uk-UA" sz="2000" dirty="0" smtClean="0">
                <a:latin typeface="Book Antiqua" pitchFamily="18" charset="0"/>
              </a:rPr>
              <a:t> не тільки поступився своєму зятю першістю та авторитетом, але й після передчасної смерті останнього (</a:t>
            </a:r>
            <a:r>
              <a:rPr lang="uk-UA" sz="2000" i="1" dirty="0" err="1" smtClean="0">
                <a:latin typeface="Book Antiqua" pitchFamily="18" charset="0"/>
              </a:rPr>
              <a:t>Альд</a:t>
            </a:r>
            <a:r>
              <a:rPr lang="uk-UA" sz="2000" i="1" dirty="0" smtClean="0">
                <a:latin typeface="Book Antiqua" pitchFamily="18" charset="0"/>
              </a:rPr>
              <a:t> </a:t>
            </a:r>
            <a:r>
              <a:rPr lang="uk-UA" sz="2000" i="1" dirty="0" err="1" smtClean="0">
                <a:latin typeface="Book Antiqua" pitchFamily="18" charset="0"/>
              </a:rPr>
              <a:t>Мануцій</a:t>
            </a:r>
            <a:r>
              <a:rPr lang="uk-UA" sz="2000" dirty="0" smtClean="0">
                <a:latin typeface="Book Antiqua" pitchFamily="18" charset="0"/>
              </a:rPr>
              <a:t> помер 6 лютого 1515 року від ран, нанесених йому вбивцями) продовжив його справу, зберігши як саму фірму, так і ім’я </a:t>
            </a:r>
            <a:r>
              <a:rPr lang="uk-UA" sz="2000" i="1" dirty="0" err="1" smtClean="0">
                <a:latin typeface="Book Antiqua" pitchFamily="18" charset="0"/>
              </a:rPr>
              <a:t>Альда</a:t>
            </a:r>
            <a:r>
              <a:rPr lang="uk-UA" sz="2000" dirty="0" smtClean="0">
                <a:latin typeface="Book Antiqua" pitchFamily="18" charset="0"/>
              </a:rPr>
              <a:t> на її видавничому </a:t>
            </a:r>
            <a:r>
              <a:rPr lang="uk-UA" sz="2000" dirty="0" err="1" smtClean="0">
                <a:latin typeface="Book Antiqua" pitchFamily="18" charset="0"/>
              </a:rPr>
              <a:t>знаці</a:t>
            </a:r>
            <a:r>
              <a:rPr lang="uk-UA" sz="2000" dirty="0" smtClean="0">
                <a:latin typeface="Book Antiqua" pitchFamily="18" charset="0"/>
              </a:rPr>
              <a:t>. </a:t>
            </a:r>
            <a:endParaRPr lang="uk-UA" sz="2000" dirty="0">
              <a:latin typeface="Book Antiqua" pitchFamily="18" charset="0"/>
            </a:endParaRPr>
          </a:p>
        </p:txBody>
      </p:sp>
      <p:pic>
        <p:nvPicPr>
          <p:cNvPr id="41986" name="Picture 2" descr="C:\Documents and Settings\Administrator\Стільниця\Альдус\cropped-vum-stained-glass8.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t="3255" b="1723"/>
          <a:stretch/>
        </p:blipFill>
        <p:spPr bwMode="auto">
          <a:xfrm>
            <a:off x="6624228" y="90996"/>
            <a:ext cx="2412268" cy="6686376"/>
          </a:xfrm>
          <a:prstGeom prst="rect">
            <a:avLst/>
          </a:prstGeom>
          <a:noFill/>
        </p:spPr>
      </p:pic>
      <p:pic>
        <p:nvPicPr>
          <p:cNvPr id="4" name="вивальди - ЗИМА  (audiopoisk.com).mp3">
            <a:hlinkClick r:id="" action="ppaction://media"/>
          </p:cNvPr>
          <p:cNvPicPr>
            <a:picLocks noChangeAspect="1"/>
          </p:cNvPicPr>
          <p:nvPr>
            <a:audioFile r:link="rId1"/>
            <p:extLst>
              <p:ext uri="{DAA4B4D4-6D71-4841-9C94-3DE7FCFB9230}">
                <p14:media xmlns:p14="http://schemas.microsoft.com/office/powerpoint/2010/main" r:embed="rId2">
                  <p14:trim st="36817.6064"/>
                </p14:media>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48444">
        <p:fade/>
      </p:transition>
    </mc:Choice>
    <mc:Fallback>
      <p:transition spd="slow" advTm="484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7" name="Picture 13" descr="https://encrypted-tbn0.gstatic.com/images?q=tbn:ANd9GcSOSU58za3Mhh4b-Kc-fSq4nvdeU0VFXclvyV6vUo_sT9XD_FiZ"/>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3930" t="2225" r="11639" b="4304"/>
          <a:stretch/>
        </p:blipFill>
        <p:spPr bwMode="auto">
          <a:xfrm>
            <a:off x="6931461" y="404664"/>
            <a:ext cx="1636983" cy="2412943"/>
          </a:xfrm>
          <a:prstGeom prst="rect">
            <a:avLst/>
          </a:prstGeom>
          <a:ln>
            <a:noFill/>
          </a:ln>
          <a:effectLst>
            <a:outerShdw blurRad="292100" dist="139700" dir="2700000" algn="tl" rotWithShape="0">
              <a:srgbClr val="333333">
                <a:alpha val="65000"/>
              </a:srgbClr>
            </a:outerShdw>
          </a:effectLst>
        </p:spPr>
      </p:pic>
      <p:pic>
        <p:nvPicPr>
          <p:cNvPr id="36879" name="Picture 15" descr="https://encrypted-tbn2.gstatic.com/images?q=tbn:ANd9GcRbZhoHsPkd-nKSVTWRmzY-sjrvAFmw7xL_zzk-dPLKuiQRxpnc"/>
          <p:cNvPicPr>
            <a:picLocks noChangeAspect="1" noChangeArrowheads="1"/>
          </p:cNvPicPr>
          <p:nvPr/>
        </p:nvPicPr>
        <p:blipFill>
          <a:blip r:embed="rId4">
            <a:lum bright="10000" contrast="-10000"/>
          </a:blip>
          <a:srcRect/>
          <a:stretch>
            <a:fillRect/>
          </a:stretch>
        </p:blipFill>
        <p:spPr bwMode="auto">
          <a:xfrm>
            <a:off x="1151620" y="434935"/>
            <a:ext cx="3852428" cy="2988306"/>
          </a:xfrm>
          <a:prstGeom prst="rect">
            <a:avLst/>
          </a:prstGeom>
          <a:ln>
            <a:noFill/>
          </a:ln>
          <a:effectLst>
            <a:outerShdw blurRad="292100" dist="139700" dir="2700000" algn="tl" rotWithShape="0">
              <a:srgbClr val="333333">
                <a:alpha val="65000"/>
              </a:srgbClr>
            </a:outerShdw>
          </a:effectLst>
        </p:spPr>
      </p:pic>
      <p:pic>
        <p:nvPicPr>
          <p:cNvPr id="36871" name="Picture 7" descr="C:\Documents and Settings\Administrator\Стільниця\Альдус\tumblr_lzffgyrUJo1qahuhjo1_1280.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colorTemperature colorTemp="5900"/>
                    </a14:imgEffect>
                  </a14:imgLayer>
                </a14:imgProps>
              </a:ext>
            </a:extLst>
          </a:blip>
          <a:srcRect r="5257" b="3833"/>
          <a:stretch/>
        </p:blipFill>
        <p:spPr bwMode="auto">
          <a:xfrm>
            <a:off x="5388847" y="1016732"/>
            <a:ext cx="1775441" cy="2483721"/>
          </a:xfrm>
          <a:prstGeom prst="rect">
            <a:avLst/>
          </a:prstGeom>
          <a:ln>
            <a:noFill/>
          </a:ln>
          <a:effectLst>
            <a:outerShdw blurRad="292100" dist="139700" dir="2700000" algn="tl" rotWithShape="0">
              <a:srgbClr val="333333">
                <a:alpha val="65000"/>
              </a:srgbClr>
            </a:outerShdw>
          </a:effectLst>
        </p:spPr>
      </p:pic>
      <p:pic>
        <p:nvPicPr>
          <p:cNvPr id="36873" name="Picture 9" descr="13 &amp;ncy;&amp;ocy;&amp;yacy;&amp;bcy;&amp;rcy;&amp;yacy;: &amp;pcy;&amp;acy;&amp;tcy;&amp;iecy;&amp;ncy;&amp;tcy; &amp;ncy;&amp;acy; &amp;lcy;&amp;icy;&amp;fcy;&amp;chcy;&amp;icy;&amp;kcy;, &amp;pcy;&amp;rcy;&amp;iecy;&amp;mcy;&amp;softcy;&amp;iecy;&amp;rcy;&amp;acy; &amp;dcy;&amp;zhcy;&amp;icy;&amp;pcy;&amp;acy; &amp;icy; &amp;pcy;&amp;iecy;&amp;rcy;&amp;vcy;&amp;acy;&amp;yacy; &amp;rcy;&amp;iecy;&amp;kcy;&amp;lcy;&amp;acy;&amp;mcy;&amp;acy; &amp;pcy;&amp;rcy;&amp;iecy;&amp;zcy;&amp;iecy;&amp;rcy;&amp;vcy;&amp;acy;&amp;tcy;&amp;icy;&amp;vcy;&amp;ocy;&amp;vcy; &amp;Icy;&amp;ncy;&amp;fcy;&amp;ocy;&amp;rcy;&amp;mcy;&amp;acy;&amp;tscy;&amp;icy;&amp;ocy;&amp;ncy;&amp;ncy;&amp;ocy;-&amp;scy;&amp;pcy;&amp;rcy;&amp;acy;&amp;vcy;&amp;ocy;&amp;chcy;&amp;ncy;&amp;ycy;&amp;jcy; &amp;pcy;&amp;ocy;&amp;rcy;&amp;tcy;&amp;acy;&amp;lcy; &amp;Bcy;&amp;iecy;&amp;lcy;&amp;acy;&amp;rcy;&amp;ucy;&amp;scy;&amp;icy; - interfax.b"/>
          <p:cNvPicPr>
            <a:picLocks noChangeAspect="1" noChangeArrowheads="1"/>
          </p:cNvPicPr>
          <p:nvPr/>
        </p:nvPicPr>
        <p:blipFill rotWithShape="1">
          <a:blip r:embed="rId7"/>
          <a:srcRect l="13620" t="11338" r="14173" b="12743"/>
          <a:stretch/>
        </p:blipFill>
        <p:spPr bwMode="auto">
          <a:xfrm>
            <a:off x="5964072" y="3166280"/>
            <a:ext cx="2743200" cy="1951629"/>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1040149" y="5583267"/>
            <a:ext cx="7996347" cy="1015663"/>
          </a:xfrm>
          <a:prstGeom prst="rect">
            <a:avLst/>
          </a:prstGeom>
          <a:noFill/>
        </p:spPr>
        <p:txBody>
          <a:bodyPr wrap="square" rtlCol="0">
            <a:spAutoFit/>
          </a:bodyPr>
          <a:lstStyle/>
          <a:p>
            <a:r>
              <a:rPr lang="uk-UA" sz="2000" dirty="0" smtClean="0">
                <a:solidFill>
                  <a:srgbClr val="502800"/>
                </a:solidFill>
                <a:latin typeface="Book Antiqua" pitchFamily="18" charset="0"/>
              </a:rPr>
              <a:t>За 100 років існування видавничого </a:t>
            </a:r>
            <a:r>
              <a:rPr lang="uk-UA" sz="2000" i="1" dirty="0" smtClean="0">
                <a:solidFill>
                  <a:srgbClr val="502800"/>
                </a:solidFill>
                <a:latin typeface="Book Antiqua" pitchFamily="18" charset="0"/>
              </a:rPr>
              <a:t>«Дому </a:t>
            </a:r>
            <a:r>
              <a:rPr lang="uk-UA" sz="2000" i="1" dirty="0" err="1" smtClean="0">
                <a:solidFill>
                  <a:srgbClr val="502800"/>
                </a:solidFill>
                <a:latin typeface="Book Antiqua" pitchFamily="18" charset="0"/>
              </a:rPr>
              <a:t>Альда</a:t>
            </a:r>
            <a:r>
              <a:rPr lang="uk-UA" sz="2000" i="1" dirty="0" smtClean="0">
                <a:solidFill>
                  <a:srgbClr val="502800"/>
                </a:solidFill>
                <a:latin typeface="Book Antiqua" pitchFamily="18" charset="0"/>
              </a:rPr>
              <a:t>»</a:t>
            </a:r>
            <a:r>
              <a:rPr lang="uk-UA" sz="2000" dirty="0" smtClean="0">
                <a:solidFill>
                  <a:srgbClr val="502800"/>
                </a:solidFill>
                <a:latin typeface="Book Antiqua" pitchFamily="18" charset="0"/>
              </a:rPr>
              <a:t> з його друкарських верстатів вийшло понад 1000 найменувань  цінних видань, які сьогодні є надбанням європейської культури</a:t>
            </a:r>
            <a:endParaRPr lang="uk-UA" sz="2000" dirty="0">
              <a:solidFill>
                <a:srgbClr val="502800"/>
              </a:solidFill>
            </a:endParaRPr>
          </a:p>
        </p:txBody>
      </p:sp>
      <p:pic>
        <p:nvPicPr>
          <p:cNvPr id="36870" name="Picture 6" descr="Aldo Manuzio: foto manuntius2.jpg"/>
          <p:cNvPicPr>
            <a:picLocks noChangeAspect="1" noChangeArrowheads="1"/>
          </p:cNvPicPr>
          <p:nvPr/>
        </p:nvPicPr>
        <p:blipFill rotWithShape="1">
          <a:blip r:embed="rId8"/>
          <a:srcRect l="8346" t="1192" r="6895" b="5100"/>
          <a:stretch/>
        </p:blipFill>
        <p:spPr bwMode="auto">
          <a:xfrm>
            <a:off x="3971499" y="3068960"/>
            <a:ext cx="1487606" cy="2321906"/>
          </a:xfrm>
          <a:prstGeom prst="rect">
            <a:avLst/>
          </a:prstGeom>
          <a:ln>
            <a:noFill/>
          </a:ln>
          <a:effectLst>
            <a:outerShdw blurRad="292100" dist="139700" dir="2700000" algn="tl" rotWithShape="0">
              <a:srgbClr val="333333">
                <a:alpha val="65000"/>
              </a:srgbClr>
            </a:outerShdw>
          </a:effectLst>
        </p:spPr>
      </p:pic>
      <p:pic>
        <p:nvPicPr>
          <p:cNvPr id="1026" name="Picture 2" descr="SIGONIUS (CAROLUS)  Fasti consulares ac triumphi acti à Romulo rege usque ad ti. Caesarem, 2 parts, 1556; MANUTIUS (PAULUS) Antiquitatum romanarum, 1557, 2 vol. in one"/>
          <p:cNvPicPr>
            <a:picLocks noChangeAspect="1" noChangeArrowheads="1"/>
          </p:cNvPicPr>
          <p:nvPr/>
        </p:nvPicPr>
        <p:blipFill rotWithShape="1">
          <a:blip r:embed="rId9">
            <a:extLst>
              <a:ext uri="{28A0092B-C50C-407E-A947-70E740481C1C}">
                <a14:useLocalDpi xmlns:a14="http://schemas.microsoft.com/office/drawing/2010/main" val="0"/>
              </a:ext>
            </a:extLst>
          </a:blip>
          <a:srcRect l="53194" t="3667" r="7099" b="4170"/>
          <a:stretch/>
        </p:blipFill>
        <p:spPr bwMode="auto">
          <a:xfrm>
            <a:off x="1655676" y="2715970"/>
            <a:ext cx="1746194" cy="2780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advTm="14076">
        <p:fade/>
      </p:transition>
    </mc:Choice>
    <mc:Fallback>
      <p:transition spd="slow" advTm="14076">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11161" y="654012"/>
            <a:ext cx="4257634" cy="5330898"/>
          </a:xfrm>
        </p:spPr>
        <p:txBody>
          <a:bodyPr>
            <a:noAutofit/>
          </a:bodyPr>
          <a:lstStyle/>
          <a:p>
            <a:r>
              <a:rPr lang="uk-UA" sz="2000" b="1" i="1" dirty="0" err="1" smtClean="0">
                <a:latin typeface="Book Antiqua" pitchFamily="18" charset="0"/>
              </a:rPr>
              <a:t>Паоло</a:t>
            </a:r>
            <a:r>
              <a:rPr lang="uk-UA" sz="2000" b="1" i="1" dirty="0" smtClean="0">
                <a:latin typeface="Book Antiqua" pitchFamily="18" charset="0"/>
              </a:rPr>
              <a:t> </a:t>
            </a:r>
            <a:r>
              <a:rPr lang="uk-UA" sz="2000" b="1" i="1" dirty="0" err="1" smtClean="0">
                <a:latin typeface="Book Antiqua" pitchFamily="18" charset="0"/>
              </a:rPr>
              <a:t>Мануцій</a:t>
            </a:r>
            <a:r>
              <a:rPr lang="uk-UA" sz="2000" b="1" i="1" dirty="0" smtClean="0">
                <a:latin typeface="Book Antiqua" pitchFamily="18" charset="0"/>
              </a:rPr>
              <a:t> </a:t>
            </a:r>
            <a:r>
              <a:rPr lang="uk-UA" sz="2000" dirty="0" smtClean="0">
                <a:latin typeface="Book Antiqua" pitchFamily="18" charset="0"/>
              </a:rPr>
              <a:t> (1512-1574) гідно продовжував справу свого батька. Він очолював його друкарню, в якій надрукував понад 200  видань. Його син </a:t>
            </a:r>
            <a:r>
              <a:rPr lang="uk-UA" sz="2000" b="1" i="1" dirty="0" err="1" smtClean="0">
                <a:latin typeface="Book Antiqua" pitchFamily="18" charset="0"/>
              </a:rPr>
              <a:t>Альд</a:t>
            </a:r>
            <a:r>
              <a:rPr lang="uk-UA" sz="2000" b="1" i="1" dirty="0" smtClean="0">
                <a:latin typeface="Book Antiqua" pitchFamily="18" charset="0"/>
              </a:rPr>
              <a:t> </a:t>
            </a:r>
            <a:r>
              <a:rPr lang="uk-UA" sz="2000" b="1" i="1" dirty="0" err="1" smtClean="0">
                <a:latin typeface="Book Antiqua" pitchFamily="18" charset="0"/>
              </a:rPr>
              <a:t>Мануцій-молодший</a:t>
            </a:r>
            <a:r>
              <a:rPr lang="uk-UA" sz="2000" b="1" i="1" dirty="0" smtClean="0">
                <a:latin typeface="Book Antiqua" pitchFamily="18" charset="0"/>
              </a:rPr>
              <a:t>  </a:t>
            </a:r>
            <a:r>
              <a:rPr lang="uk-UA" sz="2000" dirty="0" smtClean="0">
                <a:latin typeface="Book Antiqua" pitchFamily="18" charset="0"/>
              </a:rPr>
              <a:t>(1547-1597) ще       14-річним юнаком написав трактат про латинську орфографію.  В Римі </a:t>
            </a:r>
            <a:r>
              <a:rPr lang="uk-UA" sz="2000" i="1" dirty="0" err="1" smtClean="0">
                <a:latin typeface="Book Antiqua" pitchFamily="18" charset="0"/>
              </a:rPr>
              <a:t>Альд-молодший</a:t>
            </a:r>
            <a:r>
              <a:rPr lang="uk-UA" sz="2000" dirty="0" smtClean="0">
                <a:latin typeface="Book Antiqua" pitchFamily="18" charset="0"/>
              </a:rPr>
              <a:t> виконував обов’язки керуючого Ватиканської друкарні. </a:t>
            </a:r>
          </a:p>
          <a:p>
            <a:pPr>
              <a:buNone/>
            </a:pPr>
            <a:r>
              <a:rPr lang="uk-UA" sz="2000" dirty="0" smtClean="0">
                <a:latin typeface="Book Antiqua" pitchFamily="18" charset="0"/>
              </a:rPr>
              <a:t>      Зі смертю останнього у 1597 році завершилася славетна історія друкарні </a:t>
            </a:r>
            <a:r>
              <a:rPr lang="uk-UA" sz="2000" i="1" dirty="0" err="1" smtClean="0">
                <a:latin typeface="Book Antiqua" pitchFamily="18" charset="0"/>
              </a:rPr>
              <a:t>Альда</a:t>
            </a:r>
            <a:r>
              <a:rPr lang="uk-UA" sz="2000" dirty="0" smtClean="0">
                <a:latin typeface="Book Antiqua" pitchFamily="18" charset="0"/>
              </a:rPr>
              <a:t> та «</a:t>
            </a:r>
            <a:r>
              <a:rPr lang="uk-UA" sz="2000" i="1" dirty="0" err="1" smtClean="0">
                <a:latin typeface="Book Antiqua" pitchFamily="18" charset="0"/>
              </a:rPr>
              <a:t>альдин</a:t>
            </a:r>
            <a:r>
              <a:rPr lang="uk-UA" sz="2000" i="1" dirty="0" smtClean="0">
                <a:latin typeface="Book Antiqua" pitchFamily="18" charset="0"/>
              </a:rPr>
              <a:t>»</a:t>
            </a:r>
            <a:r>
              <a:rPr lang="uk-UA" sz="2000" dirty="0" smtClean="0">
                <a:latin typeface="Book Antiqua" pitchFamily="18" charset="0"/>
              </a:rPr>
              <a:t>. </a:t>
            </a:r>
            <a:endParaRPr lang="uk-UA" sz="2000" dirty="0">
              <a:latin typeface="Book Antiqua" pitchFamily="18" charset="0"/>
            </a:endParaRPr>
          </a:p>
        </p:txBody>
      </p:sp>
      <p:pic>
        <p:nvPicPr>
          <p:cNvPr id="40962" name="Picture 2" descr="C:\Documents and Settings\Administrator\Стільниця\Альдус\aport406.gif"/>
          <p:cNvPicPr>
            <a:picLocks noChangeAspect="1" noChangeArrowheads="1"/>
          </p:cNvPicPr>
          <p:nvPr/>
        </p:nvPicPr>
        <p:blipFill>
          <a:blip r:embed="rId2"/>
          <a:srcRect l="7573" t="7010" r="17777" b="14395"/>
          <a:stretch>
            <a:fillRect/>
          </a:stretch>
        </p:blipFill>
        <p:spPr bwMode="auto">
          <a:xfrm>
            <a:off x="5119695" y="654012"/>
            <a:ext cx="3765315" cy="5257872"/>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250" advTm="29171">
        <p:fade/>
      </p:transition>
    </mc:Choice>
    <mc:Fallback>
      <p:transition spd="slow" advTm="29171">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41421" y="1055655"/>
            <a:ext cx="6937470" cy="369332"/>
          </a:xfrm>
          <a:prstGeom prst="rect">
            <a:avLst/>
          </a:prstGeom>
          <a:noFill/>
        </p:spPr>
        <p:txBody>
          <a:bodyPr wrap="square" rtlCol="0">
            <a:spAutoFit/>
          </a:bodyPr>
          <a:lstStyle/>
          <a:p>
            <a:endParaRPr lang="uk-UA" dirty="0"/>
          </a:p>
        </p:txBody>
      </p:sp>
      <p:sp>
        <p:nvSpPr>
          <p:cNvPr id="7" name="TextBox 6"/>
          <p:cNvSpPr txBox="1"/>
          <p:nvPr/>
        </p:nvSpPr>
        <p:spPr>
          <a:xfrm>
            <a:off x="1030240" y="824200"/>
            <a:ext cx="7813781" cy="5262979"/>
          </a:xfrm>
          <a:prstGeom prst="rect">
            <a:avLst/>
          </a:prstGeom>
          <a:noFill/>
        </p:spPr>
        <p:txBody>
          <a:bodyPr wrap="square" rtlCol="0">
            <a:spAutoFit/>
          </a:bodyPr>
          <a:lstStyle/>
          <a:p>
            <a:r>
              <a:rPr lang="uk-UA" sz="2800" b="1" dirty="0" smtClean="0">
                <a:solidFill>
                  <a:srgbClr val="502800"/>
                </a:solidFill>
                <a:latin typeface="Book Antiqua" pitchFamily="18" charset="0"/>
              </a:rPr>
              <a:t>Перлиною бібліотеки Ніжинського державного університету імені Миколи Гоголя безумовно слід вважати унікальну колекцію </a:t>
            </a:r>
            <a:r>
              <a:rPr lang="uk-UA" sz="2800" b="1" i="1" dirty="0" smtClean="0">
                <a:solidFill>
                  <a:srgbClr val="502800"/>
                </a:solidFill>
                <a:latin typeface="Book Antiqua" pitchFamily="18" charset="0"/>
              </a:rPr>
              <a:t>«</a:t>
            </a:r>
            <a:r>
              <a:rPr lang="uk-UA" sz="2800" b="1" i="1" dirty="0" err="1" smtClean="0">
                <a:solidFill>
                  <a:srgbClr val="502800"/>
                </a:solidFill>
                <a:latin typeface="Book Antiqua" pitchFamily="18" charset="0"/>
              </a:rPr>
              <a:t>альдин</a:t>
            </a:r>
            <a:r>
              <a:rPr lang="uk-UA" sz="2800" b="1" i="1" dirty="0" smtClean="0">
                <a:solidFill>
                  <a:srgbClr val="502800"/>
                </a:solidFill>
                <a:latin typeface="Book Antiqua" pitchFamily="18" charset="0"/>
              </a:rPr>
              <a:t>»</a:t>
            </a:r>
            <a:r>
              <a:rPr lang="uk-UA" sz="2800" b="1" dirty="0" smtClean="0">
                <a:solidFill>
                  <a:srgbClr val="502800"/>
                </a:solidFill>
                <a:latin typeface="Book Antiqua" pitchFamily="18" charset="0"/>
              </a:rPr>
              <a:t>. </a:t>
            </a:r>
            <a:endParaRPr lang="en-US" sz="2800" b="1" dirty="0" smtClean="0">
              <a:solidFill>
                <a:srgbClr val="502800"/>
              </a:solidFill>
              <a:latin typeface="Book Antiqua" pitchFamily="18" charset="0"/>
            </a:endParaRPr>
          </a:p>
          <a:p>
            <a:r>
              <a:rPr lang="uk-UA" sz="2800" b="1" dirty="0" smtClean="0">
                <a:solidFill>
                  <a:srgbClr val="502800"/>
                </a:solidFill>
                <a:latin typeface="Book Antiqua" pitchFamily="18" charset="0"/>
              </a:rPr>
              <a:t>У складі колекції виявлених на сьогоднішній день ніжинських </a:t>
            </a:r>
            <a:r>
              <a:rPr lang="uk-UA" sz="2800" b="1" i="1" dirty="0" smtClean="0">
                <a:solidFill>
                  <a:srgbClr val="502800"/>
                </a:solidFill>
                <a:latin typeface="Book Antiqua" pitchFamily="18" charset="0"/>
              </a:rPr>
              <a:t>«</a:t>
            </a:r>
            <a:r>
              <a:rPr lang="uk-UA" sz="2800" b="1" i="1" dirty="0" err="1" smtClean="0">
                <a:solidFill>
                  <a:srgbClr val="502800"/>
                </a:solidFill>
                <a:latin typeface="Book Antiqua" pitchFamily="18" charset="0"/>
              </a:rPr>
              <a:t>альдин</a:t>
            </a:r>
            <a:r>
              <a:rPr lang="uk-UA" sz="2800" b="1" i="1" dirty="0" smtClean="0">
                <a:solidFill>
                  <a:srgbClr val="502800"/>
                </a:solidFill>
                <a:latin typeface="Book Antiqua" pitchFamily="18" charset="0"/>
              </a:rPr>
              <a:t>»</a:t>
            </a:r>
            <a:r>
              <a:rPr lang="uk-UA" sz="2800" b="1" dirty="0" smtClean="0">
                <a:solidFill>
                  <a:srgbClr val="502800"/>
                </a:solidFill>
                <a:latin typeface="Book Antiqua" pitchFamily="18" charset="0"/>
              </a:rPr>
              <a:t> нараховується шість видань. Одна книга з бібліотеки Ніжинського університету являє собою видавничий </a:t>
            </a:r>
            <a:r>
              <a:rPr lang="uk-UA" sz="2800" b="1" dirty="0" err="1" smtClean="0">
                <a:solidFill>
                  <a:srgbClr val="502800"/>
                </a:solidFill>
                <a:latin typeface="Book Antiqua" pitchFamily="18" charset="0"/>
              </a:rPr>
              <a:t>конволют</a:t>
            </a:r>
            <a:r>
              <a:rPr lang="uk-UA" sz="2800" b="1" dirty="0" smtClean="0">
                <a:solidFill>
                  <a:srgbClr val="502800"/>
                </a:solidFill>
                <a:latin typeface="Book Antiqua" pitchFamily="18" charset="0"/>
              </a:rPr>
              <a:t>,              у складі якого в одній палітурці переплетено два видання </a:t>
            </a:r>
            <a:r>
              <a:rPr lang="uk-UA" sz="2800" b="1" i="1" dirty="0" err="1" smtClean="0">
                <a:solidFill>
                  <a:srgbClr val="502800"/>
                </a:solidFill>
                <a:latin typeface="Book Antiqua" pitchFamily="18" charset="0"/>
              </a:rPr>
              <a:t>Альда</a:t>
            </a:r>
            <a:r>
              <a:rPr lang="uk-UA" sz="2800" b="1" i="1" dirty="0" smtClean="0">
                <a:solidFill>
                  <a:srgbClr val="502800"/>
                </a:solidFill>
                <a:latin typeface="Book Antiqua" pitchFamily="18" charset="0"/>
              </a:rPr>
              <a:t> </a:t>
            </a:r>
            <a:r>
              <a:rPr lang="uk-UA" sz="2800" b="1" i="1" dirty="0" err="1" smtClean="0">
                <a:solidFill>
                  <a:srgbClr val="502800"/>
                </a:solidFill>
                <a:latin typeface="Book Antiqua" pitchFamily="18" charset="0"/>
              </a:rPr>
              <a:t>Мануція-онука</a:t>
            </a:r>
            <a:r>
              <a:rPr lang="uk-UA" sz="2800" b="1" dirty="0" smtClean="0">
                <a:solidFill>
                  <a:srgbClr val="502800"/>
                </a:solidFill>
                <a:latin typeface="Book Antiqua" pitchFamily="18" charset="0"/>
              </a:rPr>
              <a:t>.</a:t>
            </a:r>
            <a:endParaRPr lang="uk-UA" sz="2800" b="1" dirty="0">
              <a:solidFill>
                <a:srgbClr val="502800"/>
              </a:solidFill>
              <a:latin typeface="Book Antiqua"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23226">
        <p:fade/>
      </p:transition>
    </mc:Choice>
    <mc:Fallback>
      <p:transition spd="slow" advTm="23226">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rabota\Альдини\Мануцци\Копия IMG 5170.JPG"/>
          <p:cNvPicPr>
            <a:picLocks noChangeAspect="1" noChangeArrowheads="1"/>
          </p:cNvPicPr>
          <p:nvPr/>
        </p:nvPicPr>
        <p:blipFill>
          <a:blip r:embed="rId2" cstate="print"/>
          <a:srcRect/>
          <a:stretch>
            <a:fillRect/>
          </a:stretch>
        </p:blipFill>
        <p:spPr bwMode="auto">
          <a:xfrm>
            <a:off x="6762780" y="1292556"/>
            <a:ext cx="2204815" cy="3315995"/>
          </a:xfrm>
          <a:prstGeom prst="rect">
            <a:avLst/>
          </a:prstGeom>
          <a:noFill/>
          <a:ln w="25400">
            <a:solidFill>
              <a:schemeClr val="tx1"/>
            </a:solidFill>
            <a:miter lim="800000"/>
            <a:headEnd/>
            <a:tailEnd/>
          </a:ln>
          <a:effectLst>
            <a:outerShdw blurRad="50800" dist="101600" dir="19800000" rotWithShape="0">
              <a:prstClr val="black">
                <a:alpha val="40000"/>
              </a:prstClr>
            </a:outerShdw>
          </a:effectLst>
        </p:spPr>
      </p:pic>
      <p:pic>
        <p:nvPicPr>
          <p:cNvPr id="7" name="Picture 4" descr="H:\rabota\Альдини\Паоло Мануций Аристотель\IMG_9118.JPG"/>
          <p:cNvPicPr>
            <a:picLocks noChangeAspect="1" noChangeArrowheads="1"/>
          </p:cNvPicPr>
          <p:nvPr/>
        </p:nvPicPr>
        <p:blipFill>
          <a:blip r:embed="rId3" cstate="print">
            <a:lum bright="-10000"/>
          </a:blip>
          <a:srcRect/>
          <a:stretch>
            <a:fillRect/>
          </a:stretch>
        </p:blipFill>
        <p:spPr bwMode="auto">
          <a:xfrm>
            <a:off x="5010156" y="617499"/>
            <a:ext cx="1648752" cy="2422566"/>
          </a:xfrm>
          <a:prstGeom prst="rect">
            <a:avLst/>
          </a:prstGeom>
          <a:noFill/>
          <a:ln w="22225">
            <a:solidFill>
              <a:schemeClr val="tx1"/>
            </a:solidFill>
            <a:miter lim="800000"/>
            <a:headEnd/>
            <a:tailEnd/>
          </a:ln>
          <a:effectLst>
            <a:outerShdw blurRad="50800" dist="101600" dir="19800000" rotWithShape="0">
              <a:prstClr val="black">
                <a:alpha val="40000"/>
              </a:prstClr>
            </a:outerShdw>
          </a:effectLst>
        </p:spPr>
      </p:pic>
      <p:sp>
        <p:nvSpPr>
          <p:cNvPr id="8" name="Подзаголовок 2"/>
          <p:cNvSpPr txBox="1">
            <a:spLocks/>
          </p:cNvSpPr>
          <p:nvPr/>
        </p:nvSpPr>
        <p:spPr>
          <a:xfrm>
            <a:off x="1212805" y="5802345"/>
            <a:ext cx="7521678" cy="90010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Tx/>
              <a:buBlip>
                <a:blip r:embed="rId4"/>
              </a:buBlip>
              <a:tabLst/>
              <a:defRPr/>
            </a:pPr>
            <a:r>
              <a:rPr kumimoji="0" lang="uk-UA" sz="2000" u="none" strike="noStrike" kern="1200" cap="none" spc="0" normalizeH="0" baseline="0" noProof="0" dirty="0" smtClean="0">
                <a:ln>
                  <a:noFill/>
                </a:ln>
                <a:solidFill>
                  <a:srgbClr val="502800"/>
                </a:solidFill>
                <a:effectLst/>
                <a:uLnTx/>
                <a:uFillTx/>
                <a:latin typeface="+mn-lt"/>
                <a:ea typeface="+mn-ea"/>
                <a:cs typeface="+mn-cs"/>
              </a:rPr>
              <a:t>Найдавніша </a:t>
            </a:r>
            <a:r>
              <a:rPr lang="uk-UA" sz="2000" i="1" dirty="0" smtClean="0">
                <a:solidFill>
                  <a:srgbClr val="502800"/>
                </a:solidFill>
              </a:rPr>
              <a:t>«</a:t>
            </a:r>
            <a:r>
              <a:rPr kumimoji="0" lang="uk-UA" sz="2000" i="1" u="none" strike="noStrike" kern="1200" cap="none" spc="0" normalizeH="0" baseline="0" noProof="0" dirty="0" err="1" smtClean="0">
                <a:ln>
                  <a:noFill/>
                </a:ln>
                <a:solidFill>
                  <a:srgbClr val="502800"/>
                </a:solidFill>
                <a:effectLst/>
                <a:uLnTx/>
                <a:uFillTx/>
              </a:rPr>
              <a:t>альдина</a:t>
            </a:r>
            <a:r>
              <a:rPr lang="uk-UA" sz="2000" i="1" dirty="0" smtClean="0">
                <a:solidFill>
                  <a:srgbClr val="502800"/>
                </a:solidFill>
              </a:rPr>
              <a:t>»</a:t>
            </a:r>
            <a:r>
              <a:rPr lang="uk-UA" sz="2000" dirty="0" smtClean="0">
                <a:solidFill>
                  <a:srgbClr val="502800"/>
                </a:solidFill>
              </a:rPr>
              <a:t> ніжинської колекції </a:t>
            </a:r>
            <a:r>
              <a:rPr kumimoji="0" lang="uk-UA" sz="2000" u="none" strike="noStrike" kern="1200" cap="none" spc="0" normalizeH="0" baseline="0" noProof="0" dirty="0" smtClean="0">
                <a:ln>
                  <a:noFill/>
                </a:ln>
                <a:solidFill>
                  <a:srgbClr val="502800"/>
                </a:solidFill>
                <a:effectLst/>
                <a:uLnTx/>
                <a:uFillTx/>
                <a:latin typeface="+mn-lt"/>
                <a:ea typeface="+mn-ea"/>
                <a:cs typeface="+mn-cs"/>
              </a:rPr>
              <a:t>–  видання творів Платона, присвячене папі Льву Х</a:t>
            </a:r>
            <a:r>
              <a:rPr kumimoji="0" lang="uk-UA" sz="2000" u="none" strike="noStrike" kern="1200" cap="none" spc="0" normalizeH="0" noProof="0" dirty="0" smtClean="0">
                <a:ln>
                  <a:noFill/>
                </a:ln>
                <a:solidFill>
                  <a:srgbClr val="502800"/>
                </a:solidFill>
                <a:effectLst/>
                <a:uLnTx/>
                <a:uFillTx/>
                <a:latin typeface="+mn-lt"/>
                <a:ea typeface="+mn-ea"/>
                <a:cs typeface="+mn-cs"/>
              </a:rPr>
              <a:t> (</a:t>
            </a:r>
            <a:r>
              <a:rPr kumimoji="0" lang="uk-UA" sz="2000" u="none" strike="noStrike" kern="1200" cap="none" spc="0" normalizeH="0" baseline="0" noProof="0" dirty="0" smtClean="0">
                <a:ln>
                  <a:noFill/>
                </a:ln>
                <a:solidFill>
                  <a:srgbClr val="502800"/>
                </a:solidFill>
                <a:effectLst/>
                <a:uLnTx/>
                <a:uFillTx/>
                <a:latin typeface="+mn-lt"/>
                <a:ea typeface="+mn-ea"/>
                <a:cs typeface="+mn-cs"/>
              </a:rPr>
              <a:t>Венеція, 1513 р.) </a:t>
            </a:r>
            <a:endParaRPr kumimoji="0" lang="ru-RU" sz="2000" u="none" strike="noStrike" kern="1200" cap="none" spc="0" normalizeH="0" baseline="0" noProof="0" dirty="0" smtClean="0">
              <a:ln>
                <a:noFill/>
              </a:ln>
              <a:solidFill>
                <a:srgbClr val="502800"/>
              </a:solidFill>
              <a:effectLst/>
              <a:uLnTx/>
              <a:uFillTx/>
              <a:latin typeface="+mn-lt"/>
              <a:ea typeface="+mn-ea"/>
              <a:cs typeface="+mn-cs"/>
            </a:endParaRPr>
          </a:p>
        </p:txBody>
      </p:sp>
      <p:pic>
        <p:nvPicPr>
          <p:cNvPr id="11" name="Picture 5" descr="H:\rabota\Альдини\Орфографіо Раціо Альдус 1566 (є конволют  ДЕ ВЕТЕРУМ НОТАРУМ)\Копия (2) IMG_7142.JPG"/>
          <p:cNvPicPr>
            <a:picLocks noChangeAspect="1" noChangeArrowheads="1"/>
          </p:cNvPicPr>
          <p:nvPr/>
        </p:nvPicPr>
        <p:blipFill>
          <a:blip r:embed="rId5" cstate="print"/>
          <a:srcRect/>
          <a:stretch>
            <a:fillRect/>
          </a:stretch>
        </p:blipFill>
        <p:spPr bwMode="auto">
          <a:xfrm>
            <a:off x="5484825" y="3254295"/>
            <a:ext cx="1672502" cy="2401998"/>
          </a:xfrm>
          <a:prstGeom prst="rect">
            <a:avLst/>
          </a:prstGeom>
          <a:noFill/>
          <a:ln w="25400">
            <a:solidFill>
              <a:schemeClr val="tx1"/>
            </a:solidFill>
            <a:miter lim="800000"/>
            <a:headEnd/>
            <a:tailEnd/>
          </a:ln>
          <a:effectLst>
            <a:outerShdw blurRad="50800" dist="101600" dir="19800000" rotWithShape="0">
              <a:prstClr val="black">
                <a:alpha val="40000"/>
              </a:prstClr>
            </a:outerShdw>
          </a:effectLst>
        </p:spPr>
      </p:pic>
      <p:pic>
        <p:nvPicPr>
          <p:cNvPr id="20482" name="Picture 2" descr="C:\Documents and Settings\Administrator\Стільниця\Папин творчий безлад\Копія Бібліотека сайт\Новый рисунок (2).png"/>
          <p:cNvPicPr>
            <a:picLocks noChangeAspect="1" noChangeArrowheads="1"/>
          </p:cNvPicPr>
          <p:nvPr/>
        </p:nvPicPr>
        <p:blipFill>
          <a:blip r:embed="rId6" cstate="print"/>
          <a:srcRect/>
          <a:stretch>
            <a:fillRect/>
          </a:stretch>
        </p:blipFill>
        <p:spPr bwMode="auto">
          <a:xfrm>
            <a:off x="957213" y="288882"/>
            <a:ext cx="3839360" cy="2190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H:\rabota\Альдини\Альд Пій Мануций Платон\Копия IMG_9112.JPG"/>
          <p:cNvPicPr>
            <a:picLocks noChangeAspect="1" noChangeArrowheads="1"/>
          </p:cNvPicPr>
          <p:nvPr/>
        </p:nvPicPr>
        <p:blipFill>
          <a:blip r:embed="rId7"/>
          <a:srcRect/>
          <a:stretch>
            <a:fillRect/>
          </a:stretch>
        </p:blipFill>
        <p:spPr bwMode="auto">
          <a:xfrm>
            <a:off x="2892402" y="2078019"/>
            <a:ext cx="2327088" cy="3322683"/>
          </a:xfrm>
          <a:prstGeom prst="rect">
            <a:avLst/>
          </a:prstGeom>
          <a:noFill/>
          <a:ln w="34925">
            <a:solidFill>
              <a:schemeClr val="tx1"/>
            </a:solidFill>
            <a:miter lim="800000"/>
            <a:headEnd/>
            <a:tailEnd/>
          </a:ln>
          <a:effectLst>
            <a:outerShdw blurRad="50800" dist="101600" dir="19800000" rotWithShape="0">
              <a:prstClr val="black">
                <a:alpha val="40000"/>
              </a:prstClr>
            </a:outerShdw>
          </a:effectLst>
        </p:spPr>
      </p:pic>
      <p:pic>
        <p:nvPicPr>
          <p:cNvPr id="12" name="Picture 8" descr="H:\rabota\Альдини\Орфографіо Раціо Альдус 1566 (є конволют  ДЕ ВЕТЕРУМ НОТАРУМ)\Копия IMG_7144.JPG"/>
          <p:cNvPicPr>
            <a:picLocks noChangeAspect="1" noChangeArrowheads="1"/>
          </p:cNvPicPr>
          <p:nvPr/>
        </p:nvPicPr>
        <p:blipFill>
          <a:blip r:embed="rId8" cstate="print">
            <a:duotone>
              <a:prstClr val="black"/>
              <a:srgbClr val="D9C3A5">
                <a:tint val="50000"/>
                <a:satMod val="180000"/>
              </a:srgbClr>
            </a:duotone>
          </a:blip>
          <a:srcRect/>
          <a:stretch>
            <a:fillRect/>
          </a:stretch>
        </p:blipFill>
        <p:spPr bwMode="auto">
          <a:xfrm>
            <a:off x="1322343" y="3179089"/>
            <a:ext cx="1716111" cy="2440691"/>
          </a:xfrm>
          <a:prstGeom prst="rect">
            <a:avLst/>
          </a:prstGeom>
          <a:noFill/>
          <a:ln w="25400">
            <a:solidFill>
              <a:schemeClr val="tx1"/>
            </a:solidFill>
            <a:miter lim="800000"/>
            <a:headEnd/>
            <a:tailEnd/>
          </a:ln>
          <a:effectLst>
            <a:outerShdw blurRad="50800" dist="101600" dir="19800000"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250" advTm="14545">
        <p:fade/>
      </p:transition>
    </mc:Choice>
    <mc:Fallback>
      <p:transition spd="slow" advTm="14545">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71600" y="1232755"/>
            <a:ext cx="7920000" cy="5226823"/>
          </a:xfrm>
        </p:spPr>
        <p:txBody>
          <a:bodyPr>
            <a:normAutofit fontScale="25000" lnSpcReduction="20000"/>
          </a:bodyPr>
          <a:lstStyle/>
          <a:p>
            <a:r>
              <a:rPr lang="en-US" sz="7200" b="1" dirty="0" smtClean="0">
                <a:latin typeface="Book Antiqua" pitchFamily="18" charset="0"/>
              </a:rPr>
              <a:t>№ 1. Plato (427 – 347 </a:t>
            </a:r>
            <a:r>
              <a:rPr lang="en-US" sz="7200" b="1" dirty="0" err="1" smtClean="0">
                <a:latin typeface="Book Antiqua" pitchFamily="18" charset="0"/>
              </a:rPr>
              <a:t>a.ae.n</a:t>
            </a:r>
            <a:r>
              <a:rPr lang="en-US" sz="7200" b="1" dirty="0" smtClean="0">
                <a:latin typeface="Book Antiqua" pitchFamily="18" charset="0"/>
              </a:rPr>
              <a:t>.). Opera. – </a:t>
            </a:r>
            <a:r>
              <a:rPr lang="en-US" sz="7200" b="1" dirty="0" err="1" smtClean="0">
                <a:latin typeface="Book Antiqua" pitchFamily="18" charset="0"/>
              </a:rPr>
              <a:t>Venetiis</a:t>
            </a:r>
            <a:r>
              <a:rPr lang="en-US" sz="7200" b="1" dirty="0" smtClean="0">
                <a:latin typeface="Book Antiqua" pitchFamily="18" charset="0"/>
              </a:rPr>
              <a:t> [</a:t>
            </a:r>
            <a:r>
              <a:rPr lang="en-US" sz="7200" b="1" dirty="0" err="1" smtClean="0">
                <a:latin typeface="Book Antiqua" pitchFamily="18" charset="0"/>
              </a:rPr>
              <a:t>Venezia</a:t>
            </a:r>
            <a:r>
              <a:rPr lang="en-US" sz="7200" b="1" dirty="0" smtClean="0">
                <a:latin typeface="Book Antiqua" pitchFamily="18" charset="0"/>
              </a:rPr>
              <a:t>]: in </a:t>
            </a:r>
            <a:r>
              <a:rPr lang="en-US" sz="7200" b="1" dirty="0" err="1" smtClean="0">
                <a:latin typeface="Book Antiqua" pitchFamily="18" charset="0"/>
              </a:rPr>
              <a:t>aedibus</a:t>
            </a:r>
            <a:r>
              <a:rPr lang="en-US" sz="7200" b="1" dirty="0" smtClean="0">
                <a:latin typeface="Book Antiqua" pitchFamily="18" charset="0"/>
              </a:rPr>
              <a:t> </a:t>
            </a:r>
            <a:r>
              <a:rPr lang="en-US" sz="7200" b="1" dirty="0" err="1" smtClean="0">
                <a:latin typeface="Book Antiqua" pitchFamily="18" charset="0"/>
              </a:rPr>
              <a:t>Aldi</a:t>
            </a:r>
            <a:r>
              <a:rPr lang="en-US" sz="7200" b="1" dirty="0" smtClean="0">
                <a:latin typeface="Book Antiqua" pitchFamily="18" charset="0"/>
              </a:rPr>
              <a:t> et Andrea </a:t>
            </a:r>
            <a:r>
              <a:rPr lang="en-US" sz="7200" b="1" dirty="0" err="1" smtClean="0">
                <a:latin typeface="Book Antiqua" pitchFamily="18" charset="0"/>
              </a:rPr>
              <a:t>soceri</a:t>
            </a:r>
            <a:r>
              <a:rPr lang="en-US" sz="7200" b="1" dirty="0" smtClean="0">
                <a:latin typeface="Book Antiqua" pitchFamily="18" charset="0"/>
              </a:rPr>
              <a:t>. IX. 1513. </a:t>
            </a:r>
            <a:r>
              <a:rPr lang="en-US" sz="7200" b="1" i="1" dirty="0" smtClean="0">
                <a:latin typeface="Book Antiqua" pitchFamily="18" charset="0"/>
              </a:rPr>
              <a:t> </a:t>
            </a:r>
            <a:r>
              <a:rPr lang="en-US" sz="7200" b="1" dirty="0" smtClean="0">
                <a:latin typeface="Book Antiqua" pitchFamily="18" charset="0"/>
              </a:rPr>
              <a:t>OMNIA PLATONIS OPERA. = </a:t>
            </a:r>
            <a:r>
              <a:rPr lang="el-GR" sz="7200" b="1" dirty="0" smtClean="0">
                <a:latin typeface="Book Antiqua" pitchFamily="18" charset="0"/>
              </a:rPr>
              <a:t>ΑΠΑΝΤΑ ΤΑ′ ΤΟΥ ΠΛΑ′ΤΩΝΟΣ. </a:t>
            </a:r>
            <a:r>
              <a:rPr lang="uk-UA" sz="7200" b="1" i="1" dirty="0" smtClean="0">
                <a:latin typeface="Book Antiqua" pitchFamily="18" charset="0"/>
              </a:rPr>
              <a:t>У </a:t>
            </a:r>
            <a:r>
              <a:rPr lang="uk-UA" sz="7200" b="1" i="1" dirty="0" err="1" smtClean="0">
                <a:latin typeface="Book Antiqua" pitchFamily="18" charset="0"/>
              </a:rPr>
              <a:t>колофоні</a:t>
            </a:r>
            <a:r>
              <a:rPr lang="uk-UA" sz="7200" b="1" i="1" dirty="0" smtClean="0">
                <a:latin typeface="Book Antiqua" pitchFamily="18" charset="0"/>
              </a:rPr>
              <a:t>: </a:t>
            </a:r>
            <a:r>
              <a:rPr lang="en-US" sz="7200" b="1" i="1" dirty="0" err="1" smtClean="0">
                <a:latin typeface="Book Antiqua" pitchFamily="18" charset="0"/>
              </a:rPr>
              <a:t>Venetiis</a:t>
            </a:r>
            <a:r>
              <a:rPr lang="en-US" sz="7200" b="1" i="1" dirty="0" smtClean="0">
                <a:latin typeface="Book Antiqua" pitchFamily="18" charset="0"/>
              </a:rPr>
              <a:t> in </a:t>
            </a:r>
            <a:r>
              <a:rPr lang="en-US" sz="7200" b="1" i="1" dirty="0" err="1" smtClean="0">
                <a:latin typeface="Book Antiqua" pitchFamily="18" charset="0"/>
              </a:rPr>
              <a:t>aedibus</a:t>
            </a:r>
            <a:r>
              <a:rPr lang="en-US" sz="7200" b="1" i="1" dirty="0" smtClean="0">
                <a:latin typeface="Book Antiqua" pitchFamily="18" charset="0"/>
              </a:rPr>
              <a:t>  </a:t>
            </a:r>
            <a:r>
              <a:rPr lang="en-US" sz="7200" b="1" i="1" dirty="0" err="1" smtClean="0">
                <a:latin typeface="Book Antiqua" pitchFamily="18" charset="0"/>
              </a:rPr>
              <a:t>Aldi</a:t>
            </a:r>
            <a:r>
              <a:rPr lang="en-US" sz="7200" b="1" i="1" dirty="0" smtClean="0">
                <a:latin typeface="Book Antiqua" pitchFamily="18" charset="0"/>
              </a:rPr>
              <a:t>, et Andrea </a:t>
            </a:r>
            <a:r>
              <a:rPr lang="en-US" sz="7200" b="1" i="1" dirty="0" err="1" smtClean="0">
                <a:latin typeface="Book Antiqua" pitchFamily="18" charset="0"/>
              </a:rPr>
              <a:t>soceri</a:t>
            </a:r>
            <a:r>
              <a:rPr lang="en-US" sz="7200" b="1" i="1" dirty="0" smtClean="0">
                <a:latin typeface="Book Antiqua" pitchFamily="18" charset="0"/>
              </a:rPr>
              <a:t> </a:t>
            </a:r>
            <a:r>
              <a:rPr lang="en-US" sz="7200" b="1" i="1" dirty="0" err="1" smtClean="0">
                <a:latin typeface="Book Antiqua" pitchFamily="18" charset="0"/>
              </a:rPr>
              <a:t>mense</a:t>
            </a:r>
            <a:r>
              <a:rPr lang="en-US" sz="7200" b="1" i="1" dirty="0" smtClean="0">
                <a:latin typeface="Book Antiqua" pitchFamily="18" charset="0"/>
              </a:rPr>
              <a:t> </a:t>
            </a:r>
            <a:r>
              <a:rPr lang="en-US" sz="7200" b="1" i="1" dirty="0" err="1" smtClean="0">
                <a:latin typeface="Book Antiqua" pitchFamily="18" charset="0"/>
              </a:rPr>
              <a:t>Septembri</a:t>
            </a:r>
            <a:r>
              <a:rPr lang="en-US" sz="7200" b="1" i="1" dirty="0" smtClean="0">
                <a:latin typeface="Book Antiqua" pitchFamily="18" charset="0"/>
              </a:rPr>
              <a:t> 1513. </a:t>
            </a:r>
            <a:r>
              <a:rPr lang="en-US" sz="7200" b="1" dirty="0" smtClean="0">
                <a:latin typeface="Book Antiqua" pitchFamily="18" charset="0"/>
              </a:rPr>
              <a:t>2°. </a:t>
            </a:r>
            <a:r>
              <a:rPr lang="en-US" sz="7200" dirty="0" smtClean="0">
                <a:latin typeface="Book Antiqua" pitchFamily="18" charset="0"/>
              </a:rPr>
              <a:t>(32 </a:t>
            </a:r>
            <a:r>
              <a:rPr lang="uk-UA" sz="7200" dirty="0" smtClean="0">
                <a:latin typeface="Book Antiqua" pitchFamily="18" charset="0"/>
              </a:rPr>
              <a:t>х 21 </a:t>
            </a:r>
            <a:r>
              <a:rPr lang="uk-UA" sz="7200" dirty="0" err="1" smtClean="0">
                <a:latin typeface="Book Antiqua" pitchFamily="18" charset="0"/>
              </a:rPr>
              <a:t>х</a:t>
            </a:r>
            <a:r>
              <a:rPr lang="uk-UA" sz="7200" dirty="0" smtClean="0">
                <a:latin typeface="Book Antiqua" pitchFamily="18" charset="0"/>
              </a:rPr>
              <a:t> 7,5 см.). </a:t>
            </a:r>
            <a:r>
              <a:rPr lang="en-US" sz="7200" b="1" dirty="0" smtClean="0">
                <a:latin typeface="Book Antiqua" pitchFamily="18" charset="0"/>
              </a:rPr>
              <a:t>C</a:t>
            </a:r>
            <a:r>
              <a:rPr lang="uk-UA" sz="7200" b="1" dirty="0" smtClean="0">
                <a:latin typeface="Book Antiqua" pitchFamily="18" charset="0"/>
              </a:rPr>
              <a:t>тор.:</a:t>
            </a:r>
            <a:r>
              <a:rPr lang="uk-UA" sz="7200" dirty="0" smtClean="0">
                <a:latin typeface="Book Antiqua" pitchFamily="18" charset="0"/>
              </a:rPr>
              <a:t> [32];</a:t>
            </a:r>
            <a:r>
              <a:rPr lang="uk-UA" sz="7200" b="1" dirty="0" smtClean="0">
                <a:latin typeface="Book Antiqua" pitchFamily="18" charset="0"/>
              </a:rPr>
              <a:t> </a:t>
            </a:r>
            <a:r>
              <a:rPr lang="uk-UA" sz="7200" dirty="0" smtClean="0">
                <a:latin typeface="Book Antiqua" pitchFamily="18" charset="0"/>
              </a:rPr>
              <a:t>1-502, [2]; 439, [1]. </a:t>
            </a:r>
          </a:p>
          <a:p>
            <a:pPr>
              <a:buNone/>
            </a:pPr>
            <a:endParaRPr lang="uk-UA" sz="3200" dirty="0" smtClean="0">
              <a:latin typeface="Book Antiqua" pitchFamily="18" charset="0"/>
            </a:endParaRPr>
          </a:p>
          <a:p>
            <a:r>
              <a:rPr lang="uk-UA" sz="7200" b="1" dirty="0" smtClean="0">
                <a:latin typeface="Book Antiqua" pitchFamily="18" charset="0"/>
              </a:rPr>
              <a:t>№2. </a:t>
            </a:r>
            <a:r>
              <a:rPr lang="en-US" sz="7200" b="1" dirty="0" err="1" smtClean="0">
                <a:latin typeface="Book Antiqua" pitchFamily="18" charset="0"/>
              </a:rPr>
              <a:t>Aristotel</a:t>
            </a:r>
            <a:r>
              <a:rPr lang="uk-UA" sz="7200" b="1" dirty="0" smtClean="0">
                <a:latin typeface="Book Antiqua" pitchFamily="18" charset="0"/>
              </a:rPr>
              <a:t>е</a:t>
            </a:r>
            <a:r>
              <a:rPr lang="en-US" sz="7200" b="1" dirty="0" smtClean="0">
                <a:latin typeface="Book Antiqua" pitchFamily="18" charset="0"/>
              </a:rPr>
              <a:t>s (384 – 322 </a:t>
            </a:r>
            <a:r>
              <a:rPr lang="en-US" sz="7200" b="1" dirty="0" err="1" smtClean="0">
                <a:latin typeface="Book Antiqua" pitchFamily="18" charset="0"/>
              </a:rPr>
              <a:t>a.ae.n</a:t>
            </a:r>
            <a:r>
              <a:rPr lang="en-US" sz="7200" b="1" dirty="0" smtClean="0">
                <a:latin typeface="Book Antiqua" pitchFamily="18" charset="0"/>
              </a:rPr>
              <a:t>.). </a:t>
            </a:r>
            <a:r>
              <a:rPr lang="en-US" sz="7200" b="1" dirty="0" err="1" smtClean="0">
                <a:latin typeface="Book Antiqua" pitchFamily="18" charset="0"/>
              </a:rPr>
              <a:t>Logica</a:t>
            </a:r>
            <a:r>
              <a:rPr lang="en-US" sz="7200" b="1" dirty="0" smtClean="0">
                <a:latin typeface="Book Antiqua" pitchFamily="18" charset="0"/>
              </a:rPr>
              <a:t>, </a:t>
            </a:r>
            <a:r>
              <a:rPr lang="en-US" sz="7200" b="1" dirty="0" err="1" smtClean="0">
                <a:latin typeface="Book Antiqua" pitchFamily="18" charset="0"/>
              </a:rPr>
              <a:t>rhetorica</a:t>
            </a:r>
            <a:r>
              <a:rPr lang="en-US" sz="7200" b="1" dirty="0" smtClean="0">
                <a:latin typeface="Book Antiqua" pitchFamily="18" charset="0"/>
              </a:rPr>
              <a:t> et </a:t>
            </a:r>
            <a:r>
              <a:rPr lang="en-US" sz="7200" b="1" dirty="0" err="1" smtClean="0">
                <a:latin typeface="Book Antiqua" pitchFamily="18" charset="0"/>
              </a:rPr>
              <a:t>poetica</a:t>
            </a:r>
            <a:r>
              <a:rPr lang="en-US" sz="7200" b="1" dirty="0" smtClean="0">
                <a:latin typeface="Book Antiqua" pitchFamily="18" charset="0"/>
              </a:rPr>
              <a:t>. </a:t>
            </a:r>
            <a:r>
              <a:rPr lang="en-US" sz="7200" b="1" dirty="0" err="1" smtClean="0">
                <a:latin typeface="Book Antiqua" pitchFamily="18" charset="0"/>
              </a:rPr>
              <a:t>Tomus</a:t>
            </a:r>
            <a:r>
              <a:rPr lang="en-US" sz="7200" b="1" dirty="0" smtClean="0">
                <a:latin typeface="Book Antiqua" pitchFamily="18" charset="0"/>
              </a:rPr>
              <a:t> I. – </a:t>
            </a:r>
            <a:r>
              <a:rPr lang="en-US" sz="7200" b="1" dirty="0" err="1" smtClean="0">
                <a:latin typeface="Book Antiqua" pitchFamily="18" charset="0"/>
              </a:rPr>
              <a:t>Venetiis</a:t>
            </a:r>
            <a:r>
              <a:rPr lang="en-US" sz="7200" b="1" dirty="0" smtClean="0">
                <a:latin typeface="Book Antiqua" pitchFamily="18" charset="0"/>
              </a:rPr>
              <a:t> [</a:t>
            </a:r>
            <a:r>
              <a:rPr lang="en-US" sz="7200" b="1" dirty="0" err="1" smtClean="0">
                <a:latin typeface="Book Antiqua" pitchFamily="18" charset="0"/>
              </a:rPr>
              <a:t>Venezia</a:t>
            </a:r>
            <a:r>
              <a:rPr lang="en-US" sz="7200" b="1" dirty="0" smtClean="0">
                <a:latin typeface="Book Antiqua" pitchFamily="18" charset="0"/>
              </a:rPr>
              <a:t>]: </a:t>
            </a:r>
            <a:r>
              <a:rPr lang="en-US" sz="7200" b="1" dirty="0" err="1" smtClean="0">
                <a:latin typeface="Book Antiqua" pitchFamily="18" charset="0"/>
              </a:rPr>
              <a:t>apud</a:t>
            </a:r>
            <a:r>
              <a:rPr lang="en-US" sz="7200" b="1" dirty="0" smtClean="0">
                <a:latin typeface="Book Antiqua" pitchFamily="18" charset="0"/>
              </a:rPr>
              <a:t> </a:t>
            </a:r>
            <a:r>
              <a:rPr lang="en-US" sz="7200" b="1" dirty="0" err="1" smtClean="0">
                <a:latin typeface="Book Antiqua" pitchFamily="18" charset="0"/>
              </a:rPr>
              <a:t>Aldi</a:t>
            </a:r>
            <a:r>
              <a:rPr lang="en-US" sz="7200" b="1" dirty="0" smtClean="0">
                <a:latin typeface="Book Antiqua" pitchFamily="18" charset="0"/>
              </a:rPr>
              <a:t> </a:t>
            </a:r>
            <a:r>
              <a:rPr lang="en-US" sz="7200" b="1" dirty="0" err="1" smtClean="0">
                <a:latin typeface="Book Antiqua" pitchFamily="18" charset="0"/>
              </a:rPr>
              <a:t>filios</a:t>
            </a:r>
            <a:r>
              <a:rPr lang="en-US" sz="7200" b="1" dirty="0" smtClean="0">
                <a:latin typeface="Book Antiqua" pitchFamily="18" charset="0"/>
              </a:rPr>
              <a:t>. 1551. ARISTOTE/LIS OMNEM LOGICAM, RHETORI/CAM, ET POETICAM DISCI/PLINAM CONTINENS. TOMUS I. = </a:t>
            </a:r>
            <a:r>
              <a:rPr lang="el-GR" sz="7200" b="1" dirty="0" smtClean="0">
                <a:latin typeface="Book Antiqua" pitchFamily="18" charset="0"/>
              </a:rPr>
              <a:t>ΑΡΙΣΤΟΤΕ/ΛΟΥΣ ΠΑΣΑΝ ΛΟΓΙΚΗΝ, ΡΗΤΟΡΙΚΗΝ,/ ΚΑΙ ΠΟΙΗΤΙΚΗΝ ΠΡΑΓΜΑ/ΤΕΙΑΝ ΠΕΡΕΙΕΧΩΝ / ΤΟΜΟΣ Α. </a:t>
            </a:r>
            <a:r>
              <a:rPr lang="uk-UA" sz="7200" b="1" i="1" dirty="0" smtClean="0">
                <a:latin typeface="Book Antiqua" pitchFamily="18" charset="0"/>
              </a:rPr>
              <a:t>У </a:t>
            </a:r>
            <a:r>
              <a:rPr lang="uk-UA" sz="7200" b="1" i="1" dirty="0" err="1" smtClean="0">
                <a:latin typeface="Book Antiqua" pitchFamily="18" charset="0"/>
              </a:rPr>
              <a:t>колофоні</a:t>
            </a:r>
            <a:r>
              <a:rPr lang="uk-UA" sz="7200" b="1" i="1" dirty="0" smtClean="0">
                <a:latin typeface="Book Antiqua" pitchFamily="18" charset="0"/>
              </a:rPr>
              <a:t>: </a:t>
            </a:r>
            <a:r>
              <a:rPr lang="en-US" sz="7200" b="1" i="1" dirty="0" err="1" smtClean="0">
                <a:latin typeface="Book Antiqua" pitchFamily="18" charset="0"/>
              </a:rPr>
              <a:t>Venetiis</a:t>
            </a:r>
            <a:r>
              <a:rPr lang="en-US" sz="7200" b="1" i="1" dirty="0" smtClean="0">
                <a:latin typeface="Book Antiqua" pitchFamily="18" charset="0"/>
              </a:rPr>
              <a:t> </a:t>
            </a:r>
            <a:r>
              <a:rPr lang="en-US" sz="7200" b="1" i="1" dirty="0" err="1" smtClean="0">
                <a:latin typeface="Book Antiqua" pitchFamily="18" charset="0"/>
              </a:rPr>
              <a:t>apud</a:t>
            </a:r>
            <a:r>
              <a:rPr lang="en-US" sz="7200" b="1" i="1" dirty="0" smtClean="0">
                <a:latin typeface="Book Antiqua" pitchFamily="18" charset="0"/>
              </a:rPr>
              <a:t> </a:t>
            </a:r>
            <a:r>
              <a:rPr lang="en-US" sz="7200" b="1" i="1" dirty="0" err="1" smtClean="0">
                <a:latin typeface="Book Antiqua" pitchFamily="18" charset="0"/>
              </a:rPr>
              <a:t>Aldi</a:t>
            </a:r>
            <a:r>
              <a:rPr lang="en-US" sz="7200" b="1" i="1" dirty="0" smtClean="0">
                <a:latin typeface="Book Antiqua" pitchFamily="18" charset="0"/>
              </a:rPr>
              <a:t> </a:t>
            </a:r>
            <a:r>
              <a:rPr lang="en-US" sz="7200" b="1" i="1" dirty="0" err="1" smtClean="0">
                <a:latin typeface="Book Antiqua" pitchFamily="18" charset="0"/>
              </a:rPr>
              <a:t>filios</a:t>
            </a:r>
            <a:r>
              <a:rPr lang="en-US" sz="7200" b="1" i="1" dirty="0" smtClean="0">
                <a:latin typeface="Book Antiqua" pitchFamily="18" charset="0"/>
              </a:rPr>
              <a:t>, </a:t>
            </a:r>
            <a:r>
              <a:rPr lang="en-US" sz="7200" b="1" i="1" dirty="0" err="1" smtClean="0">
                <a:latin typeface="Book Antiqua" pitchFamily="18" charset="0"/>
              </a:rPr>
              <a:t>expensis</a:t>
            </a:r>
            <a:r>
              <a:rPr lang="en-US" sz="7200" b="1" i="1" dirty="0" smtClean="0">
                <a:latin typeface="Book Antiqua" pitchFamily="18" charset="0"/>
              </a:rPr>
              <a:t> </a:t>
            </a:r>
            <a:r>
              <a:rPr lang="en-US" sz="7200" b="1" i="1" dirty="0" err="1" smtClean="0">
                <a:latin typeface="Book Antiqua" pitchFamily="18" charset="0"/>
              </a:rPr>
              <a:t>nobilis</a:t>
            </a:r>
            <a:r>
              <a:rPr lang="en-US" sz="7200" b="1" i="1" dirty="0" smtClean="0">
                <a:latin typeface="Book Antiqua" pitchFamily="18" charset="0"/>
              </a:rPr>
              <a:t> </a:t>
            </a:r>
            <a:r>
              <a:rPr lang="en-US" sz="7200" b="1" i="1" dirty="0" err="1" smtClean="0">
                <a:latin typeface="Book Antiqua" pitchFamily="18" charset="0"/>
              </a:rPr>
              <a:t>uiri</a:t>
            </a:r>
            <a:r>
              <a:rPr lang="en-US" sz="7200" b="1" i="1" dirty="0" smtClean="0">
                <a:latin typeface="Book Antiqua" pitchFamily="18" charset="0"/>
              </a:rPr>
              <a:t> </a:t>
            </a:r>
            <a:r>
              <a:rPr lang="en-US" sz="7200" b="1" i="1" dirty="0" err="1" smtClean="0">
                <a:latin typeface="Book Antiqua" pitchFamily="18" charset="0"/>
              </a:rPr>
              <a:t>Federici</a:t>
            </a:r>
            <a:r>
              <a:rPr lang="en-US" sz="7200" b="1" i="1" dirty="0" smtClean="0">
                <a:latin typeface="Book Antiqua" pitchFamily="18" charset="0"/>
              </a:rPr>
              <a:t> de </a:t>
            </a:r>
            <a:r>
              <a:rPr lang="en-US" sz="7200" b="1" i="1" dirty="0" err="1" smtClean="0">
                <a:latin typeface="Book Antiqua" pitchFamily="18" charset="0"/>
              </a:rPr>
              <a:t>Turrisanis</a:t>
            </a:r>
            <a:r>
              <a:rPr lang="en-US" sz="7200" b="1" i="1" dirty="0" smtClean="0">
                <a:latin typeface="Book Antiqua" pitchFamily="18" charset="0"/>
              </a:rPr>
              <a:t> </a:t>
            </a:r>
            <a:r>
              <a:rPr lang="en-US" sz="7200" b="1" i="1" dirty="0" err="1" smtClean="0">
                <a:latin typeface="Book Antiqua" pitchFamily="18" charset="0"/>
              </a:rPr>
              <a:t>eorum</a:t>
            </a:r>
            <a:r>
              <a:rPr lang="en-US" sz="7200" b="1" i="1" dirty="0" smtClean="0">
                <a:latin typeface="Book Antiqua" pitchFamily="18" charset="0"/>
              </a:rPr>
              <a:t> </a:t>
            </a:r>
            <a:r>
              <a:rPr lang="en-US" sz="7200" b="1" i="1" dirty="0" err="1" smtClean="0">
                <a:latin typeface="Book Antiqua" pitchFamily="18" charset="0"/>
              </a:rPr>
              <a:t>aunculi</a:t>
            </a:r>
            <a:r>
              <a:rPr lang="en-US" sz="7200" b="1" i="1" dirty="0" smtClean="0">
                <a:latin typeface="Book Antiqua" pitchFamily="18" charset="0"/>
              </a:rPr>
              <a:t>. 1551. </a:t>
            </a:r>
            <a:r>
              <a:rPr lang="en-US" sz="7200" dirty="0" smtClean="0">
                <a:latin typeface="Book Antiqua" pitchFamily="18" charset="0"/>
              </a:rPr>
              <a:t>8°. (17,5 </a:t>
            </a:r>
            <a:r>
              <a:rPr lang="uk-UA" sz="7200" dirty="0" smtClean="0">
                <a:latin typeface="Book Antiqua" pitchFamily="18" charset="0"/>
              </a:rPr>
              <a:t>х 11,5 </a:t>
            </a:r>
            <a:r>
              <a:rPr lang="uk-UA" sz="7200" dirty="0" err="1" smtClean="0">
                <a:latin typeface="Book Antiqua" pitchFamily="18" charset="0"/>
              </a:rPr>
              <a:t>х</a:t>
            </a:r>
            <a:r>
              <a:rPr lang="uk-UA" sz="7200" dirty="0" smtClean="0">
                <a:latin typeface="Book Antiqua" pitchFamily="18" charset="0"/>
              </a:rPr>
              <a:t> 4 см.). </a:t>
            </a:r>
            <a:r>
              <a:rPr lang="en-US" sz="7200" dirty="0" smtClean="0">
                <a:latin typeface="Book Antiqua" pitchFamily="18" charset="0"/>
              </a:rPr>
              <a:t>C</a:t>
            </a:r>
            <a:r>
              <a:rPr lang="uk-UA" sz="7200" dirty="0" smtClean="0">
                <a:latin typeface="Book Antiqua" pitchFamily="18" charset="0"/>
              </a:rPr>
              <a:t>тор.: [2], 97-680. </a:t>
            </a:r>
          </a:p>
          <a:p>
            <a:pPr>
              <a:buNone/>
            </a:pPr>
            <a:endParaRPr lang="uk-UA" sz="3200" dirty="0" smtClean="0">
              <a:latin typeface="Book Antiqua" pitchFamily="18" charset="0"/>
            </a:endParaRPr>
          </a:p>
          <a:p>
            <a:r>
              <a:rPr lang="uk-UA" sz="7200" b="1" dirty="0" smtClean="0">
                <a:latin typeface="Book Antiqua" pitchFamily="18" charset="0"/>
              </a:rPr>
              <a:t>№3. </a:t>
            </a:r>
            <a:r>
              <a:rPr lang="en-US" sz="7200" b="1" dirty="0" err="1" smtClean="0">
                <a:latin typeface="Book Antiqua" pitchFamily="18" charset="0"/>
              </a:rPr>
              <a:t>Sigonius</a:t>
            </a:r>
            <a:r>
              <a:rPr lang="en-US" sz="7200" b="1" dirty="0" smtClean="0">
                <a:latin typeface="Book Antiqua" pitchFamily="18" charset="0"/>
              </a:rPr>
              <a:t>, </a:t>
            </a:r>
            <a:r>
              <a:rPr lang="en-US" sz="7200" b="1" dirty="0" err="1" smtClean="0">
                <a:latin typeface="Book Antiqua" pitchFamily="18" charset="0"/>
              </a:rPr>
              <a:t>Carolus</a:t>
            </a:r>
            <a:r>
              <a:rPr lang="en-US" sz="7200" b="1" dirty="0" smtClean="0">
                <a:latin typeface="Book Antiqua" pitchFamily="18" charset="0"/>
              </a:rPr>
              <a:t>. (</a:t>
            </a:r>
            <a:r>
              <a:rPr lang="en-US" sz="7200" b="1" dirty="0" err="1" smtClean="0">
                <a:latin typeface="Book Antiqua" pitchFamily="18" charset="0"/>
              </a:rPr>
              <a:t>Sigonio</a:t>
            </a:r>
            <a:r>
              <a:rPr lang="en-US" sz="7200" b="1" dirty="0" smtClean="0">
                <a:latin typeface="Book Antiqua" pitchFamily="18" charset="0"/>
              </a:rPr>
              <a:t>, </a:t>
            </a:r>
            <a:r>
              <a:rPr lang="en-US" sz="7200" b="1" dirty="0" err="1" smtClean="0">
                <a:latin typeface="Book Antiqua" pitchFamily="18" charset="0"/>
              </a:rPr>
              <a:t>Carolo</a:t>
            </a:r>
            <a:r>
              <a:rPr lang="en-US" sz="7200" b="1" dirty="0" smtClean="0">
                <a:latin typeface="Book Antiqua" pitchFamily="18" charset="0"/>
              </a:rPr>
              <a:t>. 1523-1584). </a:t>
            </a:r>
            <a:r>
              <a:rPr lang="en-US" sz="7200" b="1" dirty="0" err="1" smtClean="0">
                <a:latin typeface="Book Antiqua" pitchFamily="18" charset="0"/>
              </a:rPr>
              <a:t>Fasti</a:t>
            </a:r>
            <a:r>
              <a:rPr lang="en-US" sz="7200" b="1" dirty="0" smtClean="0">
                <a:latin typeface="Book Antiqua" pitchFamily="18" charset="0"/>
              </a:rPr>
              <a:t> </a:t>
            </a:r>
            <a:r>
              <a:rPr lang="en-US" sz="7200" b="1" dirty="0" err="1" smtClean="0">
                <a:latin typeface="Book Antiqua" pitchFamily="18" charset="0"/>
              </a:rPr>
              <a:t>consulares</a:t>
            </a:r>
            <a:r>
              <a:rPr lang="en-US" sz="7200" b="1" dirty="0" smtClean="0">
                <a:latin typeface="Book Antiqua" pitchFamily="18" charset="0"/>
              </a:rPr>
              <a:t>. – </a:t>
            </a:r>
            <a:r>
              <a:rPr lang="en-US" sz="7200" b="1" dirty="0" err="1" smtClean="0">
                <a:latin typeface="Book Antiqua" pitchFamily="18" charset="0"/>
              </a:rPr>
              <a:t>Venetiis</a:t>
            </a:r>
            <a:r>
              <a:rPr lang="en-US" sz="7200" b="1" dirty="0" smtClean="0">
                <a:latin typeface="Book Antiqua" pitchFamily="18" charset="0"/>
              </a:rPr>
              <a:t> [</a:t>
            </a:r>
            <a:r>
              <a:rPr lang="en-US" sz="7200" b="1" dirty="0" err="1" smtClean="0">
                <a:latin typeface="Book Antiqua" pitchFamily="18" charset="0"/>
              </a:rPr>
              <a:t>Venezia</a:t>
            </a:r>
            <a:r>
              <a:rPr lang="en-US" sz="7200" b="1" dirty="0" smtClean="0">
                <a:latin typeface="Book Antiqua" pitchFamily="18" charset="0"/>
              </a:rPr>
              <a:t>]: </a:t>
            </a:r>
            <a:r>
              <a:rPr lang="en-US" sz="7200" b="1" dirty="0" err="1" smtClean="0">
                <a:latin typeface="Book Antiqua" pitchFamily="18" charset="0"/>
              </a:rPr>
              <a:t>apud</a:t>
            </a:r>
            <a:r>
              <a:rPr lang="en-US" sz="7200" b="1" dirty="0" smtClean="0">
                <a:latin typeface="Book Antiqua" pitchFamily="18" charset="0"/>
              </a:rPr>
              <a:t> </a:t>
            </a:r>
            <a:r>
              <a:rPr lang="en-US" sz="7200" b="1" dirty="0" err="1" smtClean="0">
                <a:latin typeface="Book Antiqua" pitchFamily="18" charset="0"/>
              </a:rPr>
              <a:t>Paulum</a:t>
            </a:r>
            <a:r>
              <a:rPr lang="en-US" sz="7200" b="1" dirty="0" smtClean="0">
                <a:latin typeface="Book Antiqua" pitchFamily="18" charset="0"/>
              </a:rPr>
              <a:t> </a:t>
            </a:r>
            <a:r>
              <a:rPr lang="en-US" sz="7200" b="1" dirty="0" err="1" smtClean="0">
                <a:latin typeface="Book Antiqua" pitchFamily="18" charset="0"/>
              </a:rPr>
              <a:t>Manutium</a:t>
            </a:r>
            <a:r>
              <a:rPr lang="en-US" sz="7200" b="1" dirty="0" smtClean="0">
                <a:latin typeface="Book Antiqua" pitchFamily="18" charset="0"/>
              </a:rPr>
              <a:t>. 1556. </a:t>
            </a:r>
            <a:r>
              <a:rPr lang="uk-UA" sz="7200" b="1" i="1" dirty="0" smtClean="0">
                <a:latin typeface="Book Antiqua" pitchFamily="18" charset="0"/>
              </a:rPr>
              <a:t>На другому титулі (арк.[1] ІІ-го рахунку): </a:t>
            </a:r>
            <a:r>
              <a:rPr lang="en-US" sz="7200" b="1" dirty="0" smtClean="0">
                <a:latin typeface="Book Antiqua" pitchFamily="18" charset="0"/>
              </a:rPr>
              <a:t>CAROLI SIGONII / IN FASTOS CONSVLARES, / AC TRIVMPHOS ROMANOS / </a:t>
            </a:r>
            <a:r>
              <a:rPr lang="en-US" sz="7200" b="1" dirty="0" err="1" smtClean="0">
                <a:latin typeface="Book Antiqua" pitchFamily="18" charset="0"/>
              </a:rPr>
              <a:t>Comentarius</a:t>
            </a:r>
            <a:r>
              <a:rPr lang="en-US" sz="7200" b="1" dirty="0" smtClean="0">
                <a:latin typeface="Book Antiqua" pitchFamily="18" charset="0"/>
              </a:rPr>
              <a:t>. / VENETIIS, 1556. / EX OFFICINA STELLAE GIORDANIS / ZILETI. / Cum </a:t>
            </a:r>
            <a:r>
              <a:rPr lang="en-US" sz="7200" b="1" dirty="0" err="1" smtClean="0">
                <a:latin typeface="Book Antiqua" pitchFamily="18" charset="0"/>
              </a:rPr>
              <a:t>priuilegio</a:t>
            </a:r>
            <a:r>
              <a:rPr lang="en-US" sz="7200" b="1" dirty="0" smtClean="0">
                <a:latin typeface="Book Antiqua" pitchFamily="18" charset="0"/>
              </a:rPr>
              <a:t> </a:t>
            </a:r>
            <a:r>
              <a:rPr lang="en-US" sz="7200" b="1" dirty="0" err="1" smtClean="0">
                <a:latin typeface="Book Antiqua" pitchFamily="18" charset="0"/>
              </a:rPr>
              <a:t>Caesareo</a:t>
            </a:r>
            <a:r>
              <a:rPr lang="en-US" sz="7200" b="1" dirty="0" smtClean="0">
                <a:latin typeface="Book Antiqua" pitchFamily="18" charset="0"/>
              </a:rPr>
              <a:t>: et </a:t>
            </a:r>
            <a:r>
              <a:rPr lang="en-US" sz="7200" b="1" dirty="0" err="1" smtClean="0">
                <a:latin typeface="Book Antiqua" pitchFamily="18" charset="0"/>
              </a:rPr>
              <a:t>Illustriss</a:t>
            </a:r>
            <a:r>
              <a:rPr lang="en-US" sz="7200" b="1" dirty="0" smtClean="0">
                <a:latin typeface="Book Antiqua" pitchFamily="18" charset="0"/>
              </a:rPr>
              <a:t>. / </a:t>
            </a:r>
            <a:r>
              <a:rPr lang="en-US" sz="7200" b="1" dirty="0" err="1" smtClean="0">
                <a:latin typeface="Book Antiqua" pitchFamily="18" charset="0"/>
              </a:rPr>
              <a:t>Senatus</a:t>
            </a:r>
            <a:r>
              <a:rPr lang="en-US" sz="7200" b="1" dirty="0" smtClean="0">
                <a:latin typeface="Book Antiqua" pitchFamily="18" charset="0"/>
              </a:rPr>
              <a:t> </a:t>
            </a:r>
            <a:r>
              <a:rPr lang="en-US" sz="7200" b="1" dirty="0" err="1" smtClean="0">
                <a:latin typeface="Book Antiqua" pitchFamily="18" charset="0"/>
              </a:rPr>
              <a:t>Veneti</a:t>
            </a:r>
            <a:r>
              <a:rPr lang="en-US" sz="7200" b="1" dirty="0" smtClean="0">
                <a:latin typeface="Book Antiqua" pitchFamily="18" charset="0"/>
              </a:rPr>
              <a:t>. 2</a:t>
            </a:r>
            <a:r>
              <a:rPr lang="en-US" sz="7200" dirty="0" smtClean="0">
                <a:latin typeface="Book Antiqua" pitchFamily="18" charset="0"/>
              </a:rPr>
              <a:t>˚</a:t>
            </a:r>
            <a:r>
              <a:rPr lang="en-US" sz="7200" b="1" dirty="0" smtClean="0">
                <a:latin typeface="Book Antiqua" pitchFamily="18" charset="0"/>
              </a:rPr>
              <a:t>. </a:t>
            </a:r>
            <a:r>
              <a:rPr lang="en-US" sz="7200" dirty="0" smtClean="0">
                <a:latin typeface="Book Antiqua" pitchFamily="18" charset="0"/>
              </a:rPr>
              <a:t>(31 </a:t>
            </a:r>
            <a:r>
              <a:rPr lang="uk-UA" sz="7200" dirty="0" smtClean="0">
                <a:latin typeface="Book Antiqua" pitchFamily="18" charset="0"/>
              </a:rPr>
              <a:t>х 21 </a:t>
            </a:r>
            <a:r>
              <a:rPr lang="uk-UA" sz="7200" dirty="0" err="1" smtClean="0">
                <a:latin typeface="Book Antiqua" pitchFamily="18" charset="0"/>
              </a:rPr>
              <a:t>х</a:t>
            </a:r>
            <a:r>
              <a:rPr lang="uk-UA" sz="7200" dirty="0" smtClean="0">
                <a:latin typeface="Book Antiqua" pitchFamily="18" charset="0"/>
              </a:rPr>
              <a:t> 2 см.) . </a:t>
            </a:r>
            <a:r>
              <a:rPr lang="uk-UA" sz="7200" b="1" dirty="0" smtClean="0">
                <a:latin typeface="Book Antiqua" pitchFamily="18" charset="0"/>
              </a:rPr>
              <a:t>Арк.:</a:t>
            </a:r>
            <a:r>
              <a:rPr lang="uk-UA" sz="7200" dirty="0" smtClean="0">
                <a:latin typeface="Book Antiqua" pitchFamily="18" charset="0"/>
              </a:rPr>
              <a:t> [3], 4-16; [4], 5-161, 166-169, [1]. </a:t>
            </a:r>
          </a:p>
          <a:p>
            <a:endParaRPr lang="ru-RU" dirty="0"/>
          </a:p>
        </p:txBody>
      </p:sp>
      <p:sp>
        <p:nvSpPr>
          <p:cNvPr id="4" name="Заголовок 3"/>
          <p:cNvSpPr>
            <a:spLocks noGrp="1"/>
          </p:cNvSpPr>
          <p:nvPr>
            <p:ph type="title"/>
          </p:nvPr>
        </p:nvSpPr>
        <p:spPr/>
        <p:txBody>
          <a:bodyPr>
            <a:noAutofit/>
          </a:bodyPr>
          <a:lstStyle/>
          <a:p>
            <a:r>
              <a:rPr lang="uk-UA" sz="2800" b="1" dirty="0" smtClean="0"/>
              <a:t>Каталог «</a:t>
            </a:r>
            <a:r>
              <a:rPr lang="uk-UA" sz="2800" b="1" dirty="0" err="1" smtClean="0"/>
              <a:t>альдин</a:t>
            </a:r>
            <a:r>
              <a:rPr lang="uk-UA" sz="2800" b="1" dirty="0" smtClean="0"/>
              <a:t>» з колекції бібліотеки імені академіка М.О.</a:t>
            </a:r>
            <a:r>
              <a:rPr lang="uk-UA" sz="2800" b="1" dirty="0" err="1" smtClean="0"/>
              <a:t>Лавровського</a:t>
            </a:r>
            <a:endParaRPr lang="uk-UA" sz="2800" b="1" dirty="0"/>
          </a:p>
        </p:txBody>
      </p:sp>
    </p:spTree>
  </p:cSld>
  <p:clrMapOvr>
    <a:masterClrMapping/>
  </p:clrMapOvr>
  <mc:AlternateContent xmlns:mc="http://schemas.openxmlformats.org/markup-compatibility/2006">
    <mc:Choice xmlns:p14="http://schemas.microsoft.com/office/powerpoint/2010/main" Requires="p14">
      <p:transition spd="slow" p14:dur="1250" advTm="29882">
        <p:fade/>
      </p:transition>
    </mc:Choice>
    <mc:Fallback>
      <p:transition spd="slow" advTm="29882">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84186" y="476163"/>
            <a:ext cx="8044297" cy="5946903"/>
          </a:xfrm>
        </p:spPr>
        <p:txBody>
          <a:bodyPr>
            <a:normAutofit/>
          </a:bodyPr>
          <a:lstStyle/>
          <a:p>
            <a:r>
              <a:rPr lang="uk-UA" sz="1800" b="1" dirty="0" smtClean="0">
                <a:latin typeface="Book Antiqua" pitchFamily="18" charset="0"/>
              </a:rPr>
              <a:t>№4. </a:t>
            </a:r>
            <a:r>
              <a:rPr lang="en-US" sz="1800" b="1" dirty="0" err="1" smtClean="0">
                <a:latin typeface="Book Antiqua" pitchFamily="18" charset="0"/>
              </a:rPr>
              <a:t>Sigonius</a:t>
            </a:r>
            <a:r>
              <a:rPr lang="en-US" sz="1800" b="1" dirty="0" smtClean="0">
                <a:latin typeface="Book Antiqua" pitchFamily="18" charset="0"/>
              </a:rPr>
              <a:t>, </a:t>
            </a:r>
            <a:r>
              <a:rPr lang="en-US" sz="1800" b="1" dirty="0" err="1" smtClean="0">
                <a:latin typeface="Book Antiqua" pitchFamily="18" charset="0"/>
              </a:rPr>
              <a:t>Carolus</a:t>
            </a:r>
            <a:r>
              <a:rPr lang="en-US" sz="1800" b="1" dirty="0" smtClean="0">
                <a:latin typeface="Book Antiqua" pitchFamily="18" charset="0"/>
              </a:rPr>
              <a:t>. (</a:t>
            </a:r>
            <a:r>
              <a:rPr lang="en-US" sz="1800" b="1" dirty="0" err="1" smtClean="0">
                <a:latin typeface="Book Antiqua" pitchFamily="18" charset="0"/>
              </a:rPr>
              <a:t>Sigonio</a:t>
            </a:r>
            <a:r>
              <a:rPr lang="en-US" sz="1800" b="1" dirty="0" smtClean="0">
                <a:latin typeface="Book Antiqua" pitchFamily="18" charset="0"/>
              </a:rPr>
              <a:t>, Car</a:t>
            </a:r>
            <a:r>
              <a:rPr lang="uk-UA" sz="1800" b="1" dirty="0" smtClean="0">
                <a:latin typeface="Book Antiqua" pitchFamily="18" charset="0"/>
              </a:rPr>
              <a:t>о</a:t>
            </a:r>
            <a:r>
              <a:rPr lang="en-US" sz="1800" b="1" dirty="0" smtClean="0">
                <a:latin typeface="Book Antiqua" pitchFamily="18" charset="0"/>
              </a:rPr>
              <a:t>l</a:t>
            </a:r>
            <a:r>
              <a:rPr lang="uk-UA" sz="1800" b="1" dirty="0" smtClean="0">
                <a:latin typeface="Book Antiqua" pitchFamily="18" charset="0"/>
              </a:rPr>
              <a:t>о</a:t>
            </a:r>
            <a:r>
              <a:rPr lang="en-US" sz="1800" b="1" dirty="0" smtClean="0">
                <a:latin typeface="Book Antiqua" pitchFamily="18" charset="0"/>
              </a:rPr>
              <a:t>. 1523-1584). </a:t>
            </a:r>
            <a:r>
              <a:rPr lang="en-US" sz="1800" b="1" dirty="0" err="1" smtClean="0">
                <a:latin typeface="Book Antiqua" pitchFamily="18" charset="0"/>
              </a:rPr>
              <a:t>Fasti</a:t>
            </a:r>
            <a:r>
              <a:rPr lang="en-US" sz="1800" b="1" dirty="0" smtClean="0">
                <a:latin typeface="Book Antiqua" pitchFamily="18" charset="0"/>
              </a:rPr>
              <a:t> </a:t>
            </a:r>
            <a:r>
              <a:rPr lang="en-US" sz="1800" b="1" dirty="0" err="1" smtClean="0">
                <a:latin typeface="Book Antiqua" pitchFamily="18" charset="0"/>
              </a:rPr>
              <a:t>consulares</a:t>
            </a:r>
            <a:r>
              <a:rPr lang="en-US" sz="1800" b="1" dirty="0" smtClean="0">
                <a:latin typeface="Book Antiqua" pitchFamily="18" charset="0"/>
              </a:rPr>
              <a:t>. – </a:t>
            </a:r>
            <a:r>
              <a:rPr lang="en-US" sz="1800" b="1" dirty="0" err="1" smtClean="0">
                <a:latin typeface="Book Antiqua" pitchFamily="18" charset="0"/>
              </a:rPr>
              <a:t>Venetiis</a:t>
            </a:r>
            <a:r>
              <a:rPr lang="en-US" sz="1800" b="1" dirty="0" smtClean="0">
                <a:latin typeface="Book Antiqua" pitchFamily="18" charset="0"/>
              </a:rPr>
              <a:t> [</a:t>
            </a:r>
            <a:r>
              <a:rPr lang="en-US" sz="1800" b="1" dirty="0" err="1" smtClean="0">
                <a:latin typeface="Book Antiqua" pitchFamily="18" charset="0"/>
              </a:rPr>
              <a:t>Venezia</a:t>
            </a:r>
            <a:r>
              <a:rPr lang="en-US" sz="1800" b="1" dirty="0" smtClean="0">
                <a:latin typeface="Book Antiqua" pitchFamily="18" charset="0"/>
              </a:rPr>
              <a:t>]: ex </a:t>
            </a:r>
            <a:r>
              <a:rPr lang="en-US" sz="1800" b="1" dirty="0" err="1" smtClean="0">
                <a:latin typeface="Book Antiqua" pitchFamily="18" charset="0"/>
              </a:rPr>
              <a:t>officina</a:t>
            </a:r>
            <a:r>
              <a:rPr lang="en-US" sz="1800" b="1" dirty="0" smtClean="0">
                <a:latin typeface="Book Antiqua" pitchFamily="18" charset="0"/>
              </a:rPr>
              <a:t> </a:t>
            </a:r>
            <a:r>
              <a:rPr lang="en-US" sz="1800" b="1" dirty="0" err="1" smtClean="0">
                <a:latin typeface="Book Antiqua" pitchFamily="18" charset="0"/>
              </a:rPr>
              <a:t>Stellae</a:t>
            </a:r>
            <a:r>
              <a:rPr lang="en-US" sz="1800" b="1" dirty="0" smtClean="0">
                <a:latin typeface="Book Antiqua" pitchFamily="18" charset="0"/>
              </a:rPr>
              <a:t> </a:t>
            </a:r>
            <a:r>
              <a:rPr lang="en-US" sz="1800" b="1" dirty="0" err="1" smtClean="0">
                <a:latin typeface="Book Antiqua" pitchFamily="18" charset="0"/>
              </a:rPr>
              <a:t>Giordanis</a:t>
            </a:r>
            <a:r>
              <a:rPr lang="en-US" sz="1800" b="1" dirty="0" smtClean="0">
                <a:latin typeface="Book Antiqua" pitchFamily="18" charset="0"/>
              </a:rPr>
              <a:t> </a:t>
            </a:r>
            <a:r>
              <a:rPr lang="en-US" sz="1800" b="1" dirty="0" err="1" smtClean="0">
                <a:latin typeface="Book Antiqua" pitchFamily="18" charset="0"/>
              </a:rPr>
              <a:t>Zileti</a:t>
            </a:r>
            <a:r>
              <a:rPr lang="en-US" sz="1800" b="1" dirty="0" smtClean="0">
                <a:latin typeface="Book Antiqua" pitchFamily="18" charset="0"/>
              </a:rPr>
              <a:t>. 1556. </a:t>
            </a:r>
            <a:r>
              <a:rPr lang="uk-UA" sz="1800" b="1" i="1" dirty="0" smtClean="0">
                <a:latin typeface="Book Antiqua" pitchFamily="18" charset="0"/>
              </a:rPr>
              <a:t>На другому титулі (арк. [1] ІІ-го рахунку): </a:t>
            </a:r>
            <a:r>
              <a:rPr lang="en-US" sz="1800" b="1" dirty="0" smtClean="0">
                <a:latin typeface="Book Antiqua" pitchFamily="18" charset="0"/>
              </a:rPr>
              <a:t>CAROLI SIGONII / IN FASTOS CONSVLARES, / AC TRIVMPHOS ROMANOS / </a:t>
            </a:r>
            <a:r>
              <a:rPr lang="en-US" sz="1800" b="1" dirty="0" err="1" smtClean="0">
                <a:latin typeface="Book Antiqua" pitchFamily="18" charset="0"/>
              </a:rPr>
              <a:t>Comentarius</a:t>
            </a:r>
            <a:r>
              <a:rPr lang="en-US" sz="1800" b="1" dirty="0" smtClean="0">
                <a:latin typeface="Book Antiqua" pitchFamily="18" charset="0"/>
              </a:rPr>
              <a:t>. / VENETIIS, 1556. / EX OFFICINA STELLAE GIORDANIS / ZILETI. / Cum </a:t>
            </a:r>
            <a:r>
              <a:rPr lang="en-US" sz="1800" b="1" dirty="0" err="1" smtClean="0">
                <a:latin typeface="Book Antiqua" pitchFamily="18" charset="0"/>
              </a:rPr>
              <a:t>priuilegio</a:t>
            </a:r>
            <a:r>
              <a:rPr lang="en-US" sz="1800" b="1" dirty="0" smtClean="0">
                <a:latin typeface="Book Antiqua" pitchFamily="18" charset="0"/>
              </a:rPr>
              <a:t> </a:t>
            </a:r>
            <a:r>
              <a:rPr lang="en-US" sz="1800" b="1" dirty="0" err="1" smtClean="0">
                <a:latin typeface="Book Antiqua" pitchFamily="18" charset="0"/>
              </a:rPr>
              <a:t>Caesareo</a:t>
            </a:r>
            <a:r>
              <a:rPr lang="en-US" sz="1800" b="1" dirty="0" smtClean="0">
                <a:latin typeface="Book Antiqua" pitchFamily="18" charset="0"/>
              </a:rPr>
              <a:t>: et </a:t>
            </a:r>
            <a:r>
              <a:rPr lang="en-US" sz="1800" b="1" dirty="0" err="1" smtClean="0">
                <a:latin typeface="Book Antiqua" pitchFamily="18" charset="0"/>
              </a:rPr>
              <a:t>Illustriss</a:t>
            </a:r>
            <a:r>
              <a:rPr lang="en-US" sz="1800" b="1" dirty="0" smtClean="0">
                <a:latin typeface="Book Antiqua" pitchFamily="18" charset="0"/>
              </a:rPr>
              <a:t>. / </a:t>
            </a:r>
            <a:r>
              <a:rPr lang="en-US" sz="1800" b="1" dirty="0" err="1" smtClean="0">
                <a:latin typeface="Book Antiqua" pitchFamily="18" charset="0"/>
              </a:rPr>
              <a:t>Senatus</a:t>
            </a:r>
            <a:r>
              <a:rPr lang="en-US" sz="1800" b="1" dirty="0" smtClean="0">
                <a:latin typeface="Book Antiqua" pitchFamily="18" charset="0"/>
              </a:rPr>
              <a:t> </a:t>
            </a:r>
            <a:r>
              <a:rPr lang="en-US" sz="1800" b="1" dirty="0" err="1" smtClean="0">
                <a:latin typeface="Book Antiqua" pitchFamily="18" charset="0"/>
              </a:rPr>
              <a:t>Veneti</a:t>
            </a:r>
            <a:r>
              <a:rPr lang="en-US" sz="1800" b="1" dirty="0" smtClean="0">
                <a:latin typeface="Book Antiqua" pitchFamily="18" charset="0"/>
              </a:rPr>
              <a:t>. 2</a:t>
            </a:r>
            <a:r>
              <a:rPr lang="en-US" sz="1800" dirty="0" smtClean="0">
                <a:latin typeface="Book Antiqua" pitchFamily="18" charset="0"/>
              </a:rPr>
              <a:t>˚</a:t>
            </a:r>
            <a:r>
              <a:rPr lang="en-US" sz="1800" b="1" dirty="0" smtClean="0">
                <a:latin typeface="Book Antiqua" pitchFamily="18" charset="0"/>
              </a:rPr>
              <a:t>. </a:t>
            </a:r>
            <a:r>
              <a:rPr lang="en-US" sz="1800" dirty="0" smtClean="0">
                <a:latin typeface="Book Antiqua" pitchFamily="18" charset="0"/>
              </a:rPr>
              <a:t>(31 </a:t>
            </a:r>
            <a:r>
              <a:rPr lang="uk-UA" sz="1800" dirty="0" smtClean="0">
                <a:latin typeface="Book Antiqua" pitchFamily="18" charset="0"/>
              </a:rPr>
              <a:t>х 21 </a:t>
            </a:r>
            <a:r>
              <a:rPr lang="uk-UA" sz="1800" dirty="0" err="1" smtClean="0">
                <a:latin typeface="Book Antiqua" pitchFamily="18" charset="0"/>
              </a:rPr>
              <a:t>х</a:t>
            </a:r>
            <a:r>
              <a:rPr lang="uk-UA" sz="1800" dirty="0" smtClean="0">
                <a:latin typeface="Book Antiqua" pitchFamily="18" charset="0"/>
              </a:rPr>
              <a:t> 2 см.). </a:t>
            </a:r>
            <a:r>
              <a:rPr lang="uk-UA" sz="1800" b="1" dirty="0" smtClean="0">
                <a:latin typeface="Book Antiqua" pitchFamily="18" charset="0"/>
              </a:rPr>
              <a:t>Арк.:</a:t>
            </a:r>
            <a:r>
              <a:rPr lang="uk-UA" sz="1800" dirty="0" smtClean="0">
                <a:latin typeface="Book Antiqua" pitchFamily="18" charset="0"/>
              </a:rPr>
              <a:t> [3], 4-16; [4], 5-161, 166-169, [1]. </a:t>
            </a:r>
          </a:p>
          <a:p>
            <a:pPr>
              <a:buNone/>
            </a:pPr>
            <a:endParaRPr lang="uk-UA" sz="1800" dirty="0" smtClean="0">
              <a:latin typeface="Book Antiqua" pitchFamily="18" charset="0"/>
            </a:endParaRPr>
          </a:p>
          <a:p>
            <a:r>
              <a:rPr lang="uk-UA" sz="1800" b="1" dirty="0" smtClean="0">
                <a:latin typeface="Book Antiqua" pitchFamily="18" charset="0"/>
              </a:rPr>
              <a:t>  №5. </a:t>
            </a:r>
            <a:r>
              <a:rPr lang="en-US" sz="1800" b="1" dirty="0" smtClean="0">
                <a:latin typeface="Book Antiqua" pitchFamily="18" charset="0"/>
              </a:rPr>
              <a:t>Manutius, Aldus (</a:t>
            </a:r>
            <a:r>
              <a:rPr lang="en-US" sz="1800" b="1" dirty="0" err="1" smtClean="0">
                <a:latin typeface="Book Antiqua" pitchFamily="18" charset="0"/>
              </a:rPr>
              <a:t>iun</a:t>
            </a:r>
            <a:r>
              <a:rPr lang="en-US" sz="1800" b="1" dirty="0" smtClean="0">
                <a:latin typeface="Book Antiqua" pitchFamily="18" charset="0"/>
              </a:rPr>
              <a:t>.) (1547-1597). </a:t>
            </a:r>
            <a:r>
              <a:rPr lang="en-US" sz="1800" b="1" dirty="0" err="1" smtClean="0">
                <a:latin typeface="Book Antiqua" pitchFamily="18" charset="0"/>
              </a:rPr>
              <a:t>Orthographiae</a:t>
            </a:r>
            <a:r>
              <a:rPr lang="en-US" sz="1800" b="1" dirty="0" smtClean="0">
                <a:latin typeface="Book Antiqua" pitchFamily="18" charset="0"/>
              </a:rPr>
              <a:t> ratio. – </a:t>
            </a:r>
            <a:r>
              <a:rPr lang="en-US" sz="1800" b="1" dirty="0" err="1" smtClean="0">
                <a:latin typeface="Book Antiqua" pitchFamily="18" charset="0"/>
              </a:rPr>
              <a:t>Venetiis</a:t>
            </a:r>
            <a:r>
              <a:rPr lang="en-US" sz="1800" b="1" dirty="0" smtClean="0">
                <a:latin typeface="Book Antiqua" pitchFamily="18" charset="0"/>
              </a:rPr>
              <a:t> [</a:t>
            </a:r>
            <a:r>
              <a:rPr lang="en-US" sz="1800" b="1" dirty="0" err="1" smtClean="0">
                <a:latin typeface="Book Antiqua" pitchFamily="18" charset="0"/>
              </a:rPr>
              <a:t>Venezia</a:t>
            </a:r>
            <a:r>
              <a:rPr lang="en-US" sz="1800" b="1" dirty="0" smtClean="0">
                <a:latin typeface="Book Antiqua" pitchFamily="18" charset="0"/>
              </a:rPr>
              <a:t>]: [</a:t>
            </a:r>
            <a:r>
              <a:rPr lang="en-US" sz="1800" b="1" dirty="0" err="1" smtClean="0">
                <a:latin typeface="Book Antiqua" pitchFamily="18" charset="0"/>
              </a:rPr>
              <a:t>Paulus</a:t>
            </a:r>
            <a:r>
              <a:rPr lang="en-US" sz="1800" b="1" dirty="0" smtClean="0">
                <a:latin typeface="Book Antiqua" pitchFamily="18" charset="0"/>
              </a:rPr>
              <a:t> Manutius]. 1566. </a:t>
            </a:r>
            <a:r>
              <a:rPr lang="uk-UA" sz="1800" b="1" dirty="0" smtClean="0">
                <a:latin typeface="Book Antiqua" pitchFamily="18" charset="0"/>
              </a:rPr>
              <a:t>                                            </a:t>
            </a:r>
            <a:r>
              <a:rPr lang="uk-UA" sz="1800" i="1" dirty="0" smtClean="0">
                <a:latin typeface="Book Antiqua" pitchFamily="18" charset="0"/>
              </a:rPr>
              <a:t> Приплетено: </a:t>
            </a:r>
            <a:r>
              <a:rPr lang="en-US" sz="1800" b="1" dirty="0" smtClean="0">
                <a:latin typeface="Book Antiqua" pitchFamily="18" charset="0"/>
              </a:rPr>
              <a:t>Manutius, Aldus (</a:t>
            </a:r>
            <a:r>
              <a:rPr lang="en-US" sz="1800" b="1" dirty="0" err="1" smtClean="0">
                <a:latin typeface="Book Antiqua" pitchFamily="18" charset="0"/>
              </a:rPr>
              <a:t>iun</a:t>
            </a:r>
            <a:r>
              <a:rPr lang="en-US" sz="1800" b="1" dirty="0" smtClean="0">
                <a:latin typeface="Book Antiqua" pitchFamily="18" charset="0"/>
              </a:rPr>
              <a:t>.). De </a:t>
            </a:r>
            <a:r>
              <a:rPr lang="en-US" sz="1800" b="1" dirty="0" err="1" smtClean="0">
                <a:latin typeface="Book Antiqua" pitchFamily="18" charset="0"/>
              </a:rPr>
              <a:t>veterum</a:t>
            </a:r>
            <a:r>
              <a:rPr lang="en-US" sz="1800" b="1" dirty="0" smtClean="0">
                <a:latin typeface="Book Antiqua" pitchFamily="18" charset="0"/>
              </a:rPr>
              <a:t> </a:t>
            </a:r>
            <a:r>
              <a:rPr lang="en-US" sz="1800" b="1" dirty="0" err="1" smtClean="0">
                <a:latin typeface="Book Antiqua" pitchFamily="18" charset="0"/>
              </a:rPr>
              <a:t>notarum</a:t>
            </a:r>
            <a:r>
              <a:rPr lang="en-US" sz="1800" b="1" dirty="0" smtClean="0">
                <a:latin typeface="Book Antiqua" pitchFamily="18" charset="0"/>
              </a:rPr>
              <a:t> </a:t>
            </a:r>
            <a:r>
              <a:rPr lang="en-US" sz="1800" b="1" dirty="0" err="1" smtClean="0">
                <a:latin typeface="Book Antiqua" pitchFamily="18" charset="0"/>
              </a:rPr>
              <a:t>explanatione</a:t>
            </a:r>
            <a:r>
              <a:rPr lang="en-US" sz="1800" b="1" dirty="0" smtClean="0">
                <a:latin typeface="Book Antiqua" pitchFamily="18" charset="0"/>
              </a:rPr>
              <a:t>… </a:t>
            </a:r>
            <a:r>
              <a:rPr lang="en-US" sz="1800" b="1" dirty="0" err="1" smtClean="0">
                <a:latin typeface="Book Antiqua" pitchFamily="18" charset="0"/>
              </a:rPr>
              <a:t>Venetiis</a:t>
            </a:r>
            <a:r>
              <a:rPr lang="en-US" sz="1800" b="1" dirty="0" smtClean="0">
                <a:latin typeface="Book Antiqua" pitchFamily="18" charset="0"/>
              </a:rPr>
              <a:t>. 1566. 8°. </a:t>
            </a:r>
            <a:r>
              <a:rPr lang="en-US" sz="1800" dirty="0" smtClean="0">
                <a:latin typeface="Book Antiqua" pitchFamily="18" charset="0"/>
              </a:rPr>
              <a:t>(17 </a:t>
            </a:r>
            <a:r>
              <a:rPr lang="uk-UA" sz="1800" dirty="0" smtClean="0">
                <a:latin typeface="Book Antiqua" pitchFamily="18" charset="0"/>
              </a:rPr>
              <a:t>х 11 </a:t>
            </a:r>
            <a:r>
              <a:rPr lang="uk-UA" sz="1800" dirty="0" err="1" smtClean="0">
                <a:latin typeface="Book Antiqua" pitchFamily="18" charset="0"/>
              </a:rPr>
              <a:t>х</a:t>
            </a:r>
            <a:r>
              <a:rPr lang="uk-UA" sz="1800" dirty="0" smtClean="0">
                <a:latin typeface="Book Antiqua" pitchFamily="18" charset="0"/>
              </a:rPr>
              <a:t> 5 см.). </a:t>
            </a:r>
            <a:r>
              <a:rPr lang="en-US" sz="1800" b="1" dirty="0" smtClean="0">
                <a:latin typeface="Book Antiqua" pitchFamily="18" charset="0"/>
              </a:rPr>
              <a:t>C</a:t>
            </a:r>
            <a:r>
              <a:rPr lang="uk-UA" sz="1800" b="1" dirty="0" smtClean="0">
                <a:latin typeface="Book Antiqua" pitchFamily="18" charset="0"/>
              </a:rPr>
              <a:t>тор.:</a:t>
            </a:r>
            <a:r>
              <a:rPr lang="uk-UA" sz="1800" dirty="0" smtClean="0">
                <a:latin typeface="Book Antiqua" pitchFamily="18" charset="0"/>
              </a:rPr>
              <a:t> [7], 8 - 800. </a:t>
            </a:r>
          </a:p>
          <a:p>
            <a:pPr>
              <a:buNone/>
            </a:pPr>
            <a:endParaRPr lang="uk-UA" sz="1800" dirty="0" smtClean="0">
              <a:latin typeface="Book Antiqua" pitchFamily="18" charset="0"/>
            </a:endParaRPr>
          </a:p>
          <a:p>
            <a:r>
              <a:rPr lang="uk-UA" sz="1800" b="1" dirty="0" smtClean="0">
                <a:latin typeface="Book Antiqua" pitchFamily="18" charset="0"/>
              </a:rPr>
              <a:t>№6. </a:t>
            </a:r>
            <a:r>
              <a:rPr lang="en-US" sz="1800" b="1" dirty="0" smtClean="0">
                <a:latin typeface="Book Antiqua" pitchFamily="18" charset="0"/>
              </a:rPr>
              <a:t>Manutius, Aldus (</a:t>
            </a:r>
            <a:r>
              <a:rPr lang="en-US" sz="1800" b="1" dirty="0" err="1" smtClean="0">
                <a:latin typeface="Book Antiqua" pitchFamily="18" charset="0"/>
              </a:rPr>
              <a:t>iun</a:t>
            </a:r>
            <a:r>
              <a:rPr lang="en-US" sz="1800" b="1" dirty="0" smtClean="0">
                <a:latin typeface="Book Antiqua" pitchFamily="18" charset="0"/>
              </a:rPr>
              <a:t>.) (1547-1597). De </a:t>
            </a:r>
            <a:r>
              <a:rPr lang="en-US" sz="1800" b="1" dirty="0" err="1" smtClean="0">
                <a:latin typeface="Book Antiqua" pitchFamily="18" charset="0"/>
              </a:rPr>
              <a:t>veterum</a:t>
            </a:r>
            <a:r>
              <a:rPr lang="en-US" sz="1800" b="1" dirty="0" smtClean="0">
                <a:latin typeface="Book Antiqua" pitchFamily="18" charset="0"/>
              </a:rPr>
              <a:t> </a:t>
            </a:r>
            <a:r>
              <a:rPr lang="en-US" sz="1800" b="1" dirty="0" err="1" smtClean="0">
                <a:latin typeface="Book Antiqua" pitchFamily="18" charset="0"/>
              </a:rPr>
              <a:t>notarum</a:t>
            </a:r>
            <a:r>
              <a:rPr lang="en-US" sz="1800" b="1" dirty="0" smtClean="0">
                <a:latin typeface="Book Antiqua" pitchFamily="18" charset="0"/>
              </a:rPr>
              <a:t>. – </a:t>
            </a:r>
            <a:r>
              <a:rPr lang="en-US" sz="1800" b="1" dirty="0" err="1" smtClean="0">
                <a:latin typeface="Book Antiqua" pitchFamily="18" charset="0"/>
              </a:rPr>
              <a:t>Venetiis</a:t>
            </a:r>
            <a:r>
              <a:rPr lang="en-US" sz="1800" b="1" dirty="0" smtClean="0">
                <a:latin typeface="Book Antiqua" pitchFamily="18" charset="0"/>
              </a:rPr>
              <a:t> [</a:t>
            </a:r>
            <a:r>
              <a:rPr lang="en-US" sz="1800" b="1" dirty="0" err="1" smtClean="0">
                <a:latin typeface="Book Antiqua" pitchFamily="18" charset="0"/>
              </a:rPr>
              <a:t>Venezia</a:t>
            </a:r>
            <a:r>
              <a:rPr lang="en-US" sz="1800" b="1" dirty="0" smtClean="0">
                <a:latin typeface="Book Antiqua" pitchFamily="18" charset="0"/>
              </a:rPr>
              <a:t>]: [</a:t>
            </a:r>
            <a:r>
              <a:rPr lang="en-US" sz="1800" b="1" dirty="0" err="1" smtClean="0">
                <a:latin typeface="Book Antiqua" pitchFamily="18" charset="0"/>
              </a:rPr>
              <a:t>Paulus</a:t>
            </a:r>
            <a:r>
              <a:rPr lang="en-US" sz="1800" b="1" dirty="0" smtClean="0">
                <a:latin typeface="Book Antiqua" pitchFamily="18" charset="0"/>
              </a:rPr>
              <a:t> Manutius]. 1566. </a:t>
            </a:r>
            <a:r>
              <a:rPr lang="uk-UA" sz="1800" b="1" dirty="0" smtClean="0">
                <a:latin typeface="Book Antiqua" pitchFamily="18" charset="0"/>
              </a:rPr>
              <a:t>                              </a:t>
            </a:r>
            <a:r>
              <a:rPr lang="uk-UA" sz="1800" i="1" dirty="0" smtClean="0">
                <a:latin typeface="Book Antiqua" pitchFamily="18" charset="0"/>
              </a:rPr>
              <a:t>Приплетено до видання: </a:t>
            </a:r>
            <a:r>
              <a:rPr lang="en-US" sz="1800" b="1" dirty="0" smtClean="0">
                <a:latin typeface="Book Antiqua" pitchFamily="18" charset="0"/>
              </a:rPr>
              <a:t>Manutius, Aldus (</a:t>
            </a:r>
            <a:r>
              <a:rPr lang="en-US" sz="1800" b="1" dirty="0" err="1" smtClean="0">
                <a:latin typeface="Book Antiqua" pitchFamily="18" charset="0"/>
              </a:rPr>
              <a:t>iun</a:t>
            </a:r>
            <a:r>
              <a:rPr lang="en-US" sz="1800" b="1" dirty="0" smtClean="0">
                <a:latin typeface="Book Antiqua" pitchFamily="18" charset="0"/>
              </a:rPr>
              <a:t>.). </a:t>
            </a:r>
            <a:r>
              <a:rPr lang="en-US" sz="1800" b="1" dirty="0" err="1" smtClean="0">
                <a:latin typeface="Book Antiqua" pitchFamily="18" charset="0"/>
              </a:rPr>
              <a:t>Orthographiae</a:t>
            </a:r>
            <a:r>
              <a:rPr lang="en-US" sz="1800" b="1" dirty="0" smtClean="0">
                <a:latin typeface="Book Antiqua" pitchFamily="18" charset="0"/>
              </a:rPr>
              <a:t> ratio. – </a:t>
            </a:r>
            <a:r>
              <a:rPr lang="en-US" sz="1800" b="1" dirty="0" err="1" smtClean="0">
                <a:latin typeface="Book Antiqua" pitchFamily="18" charset="0"/>
              </a:rPr>
              <a:t>Venetiis</a:t>
            </a:r>
            <a:r>
              <a:rPr lang="en-US" sz="1800" b="1" dirty="0" smtClean="0">
                <a:latin typeface="Book Antiqua" pitchFamily="18" charset="0"/>
              </a:rPr>
              <a:t>. 1566. 8°. </a:t>
            </a:r>
            <a:r>
              <a:rPr lang="en-US" sz="1800" dirty="0" smtClean="0">
                <a:latin typeface="Book Antiqua" pitchFamily="18" charset="0"/>
              </a:rPr>
              <a:t>(17 </a:t>
            </a:r>
            <a:r>
              <a:rPr lang="uk-UA" sz="1800" dirty="0" smtClean="0">
                <a:latin typeface="Book Antiqua" pitchFamily="18" charset="0"/>
              </a:rPr>
              <a:t>х 11 </a:t>
            </a:r>
            <a:r>
              <a:rPr lang="uk-UA" sz="1800" dirty="0" err="1" smtClean="0">
                <a:latin typeface="Book Antiqua" pitchFamily="18" charset="0"/>
              </a:rPr>
              <a:t>х</a:t>
            </a:r>
            <a:r>
              <a:rPr lang="uk-UA" sz="1800" dirty="0" smtClean="0">
                <a:latin typeface="Book Antiqua" pitchFamily="18" charset="0"/>
              </a:rPr>
              <a:t> 5 см.). </a:t>
            </a:r>
            <a:r>
              <a:rPr lang="en-US" sz="1800" b="1" dirty="0" smtClean="0">
                <a:latin typeface="Book Antiqua" pitchFamily="18" charset="0"/>
              </a:rPr>
              <a:t>C</a:t>
            </a:r>
            <a:r>
              <a:rPr lang="uk-UA" sz="1800" b="1" dirty="0" smtClean="0">
                <a:latin typeface="Book Antiqua" pitchFamily="18" charset="0"/>
              </a:rPr>
              <a:t>тор.:</a:t>
            </a:r>
            <a:r>
              <a:rPr lang="uk-UA" sz="1800" dirty="0" smtClean="0">
                <a:latin typeface="Book Antiqua" pitchFamily="18" charset="0"/>
              </a:rPr>
              <a:t> [7],8-167,[40]. </a:t>
            </a:r>
          </a:p>
          <a:p>
            <a:pPr>
              <a:buNone/>
            </a:pPr>
            <a:endParaRPr lang="ru-RU" sz="1800" dirty="0"/>
          </a:p>
        </p:txBody>
      </p:sp>
    </p:spTree>
  </p:cSld>
  <p:clrMapOvr>
    <a:masterClrMapping/>
  </p:clrMapOvr>
  <mc:AlternateContent xmlns:mc="http://schemas.openxmlformats.org/markup-compatibility/2006">
    <mc:Choice xmlns:p14="http://schemas.microsoft.com/office/powerpoint/2010/main" Requires="p14">
      <p:transition spd="slow" p14:dur="1250" advTm="27830">
        <p:fade/>
      </p:transition>
    </mc:Choice>
    <mc:Fallback>
      <p:transition spd="slow" advTm="2783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87623" y="5714672"/>
            <a:ext cx="6552729" cy="1107996"/>
          </a:xfrm>
          <a:prstGeom prst="rect">
            <a:avLst/>
          </a:prstGeom>
          <a:noFill/>
        </p:spPr>
        <p:txBody>
          <a:bodyPr wrap="square" rtlCol="0">
            <a:spAutoFit/>
          </a:bodyPr>
          <a:lstStyle/>
          <a:p>
            <a:pPr algn="ctr"/>
            <a:r>
              <a:rPr lang="en-US" sz="2400" b="1" i="1" dirty="0" smtClean="0">
                <a:solidFill>
                  <a:srgbClr val="502800"/>
                </a:solidFill>
                <a:latin typeface="Book Antiqua" pitchFamily="18" charset="0"/>
              </a:rPr>
              <a:t>Aldus </a:t>
            </a:r>
            <a:r>
              <a:rPr lang="en-US" sz="2400" b="1" i="1" dirty="0" smtClean="0">
                <a:solidFill>
                  <a:srgbClr val="502800"/>
                </a:solidFill>
                <a:latin typeface="Book Antiqua" pitchFamily="18" charset="0"/>
              </a:rPr>
              <a:t>Pius Manutius </a:t>
            </a:r>
            <a:r>
              <a:rPr lang="en-US" sz="2400" b="1" i="1" dirty="0" smtClean="0">
                <a:solidFill>
                  <a:srgbClr val="502800"/>
                </a:solidFill>
                <a:latin typeface="Book Antiqua" pitchFamily="18" charset="0"/>
              </a:rPr>
              <a:t>Romanus</a:t>
            </a:r>
            <a:endParaRPr lang="uk-UA" sz="2400" b="1" i="1" dirty="0" smtClean="0">
              <a:solidFill>
                <a:srgbClr val="502800"/>
              </a:solidFill>
              <a:latin typeface="Book Antiqua" pitchFamily="18" charset="0"/>
            </a:endParaRPr>
          </a:p>
          <a:p>
            <a:pPr algn="ctr"/>
            <a:r>
              <a:rPr lang="uk-UA" sz="2400" b="1" i="1" dirty="0" smtClean="0">
                <a:solidFill>
                  <a:srgbClr val="502800"/>
                </a:solidFill>
                <a:latin typeface="Book Antiqua" pitchFamily="18" charset="0"/>
              </a:rPr>
              <a:t>с. 1549-1515</a:t>
            </a:r>
            <a:r>
              <a:rPr lang="en-US" sz="2400" dirty="0" smtClean="0">
                <a:solidFill>
                  <a:srgbClr val="502800"/>
                </a:solidFill>
                <a:latin typeface="Book Antiqua" pitchFamily="18" charset="0"/>
              </a:rPr>
              <a:t> </a:t>
            </a:r>
            <a:r>
              <a:rPr lang="uk-UA" dirty="0" smtClean="0"/>
              <a:t/>
            </a:r>
            <a:br>
              <a:rPr lang="uk-UA" dirty="0" smtClean="0"/>
            </a:br>
            <a:endParaRPr lang="uk-UA" dirty="0"/>
          </a:p>
        </p:txBody>
      </p:sp>
      <p:pic>
        <p:nvPicPr>
          <p:cNvPr id="1026" name="Picture 2" descr="C:\Users\admin\Desktop\Альдус илюстрации\16_Альдо  Мануцц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88640"/>
            <a:ext cx="45720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828615"/>
      </p:ext>
    </p:extLst>
  </p:cSld>
  <p:clrMapOvr>
    <a:masterClrMapping/>
  </p:clrMapOvr>
  <mc:AlternateContent xmlns:mc="http://schemas.openxmlformats.org/markup-compatibility/2006">
    <mc:Choice xmlns:p14="http://schemas.microsoft.com/office/powerpoint/2010/main" Requires="p14">
      <p:transition spd="slow" p14:dur="1250" advTm="9862">
        <p:fade/>
      </p:transition>
    </mc:Choice>
    <mc:Fallback>
      <p:transition spd="slow" advTm="9862">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24644"/>
            <a:ext cx="7920000" cy="742094"/>
          </a:xfrm>
        </p:spPr>
        <p:txBody>
          <a:bodyPr/>
          <a:lstStyle/>
          <a:p>
            <a:r>
              <a:rPr lang="ru-RU" dirty="0" err="1" smtClean="0"/>
              <a:t>Джерела</a:t>
            </a:r>
            <a:r>
              <a:rPr lang="ru-RU" dirty="0" smtClean="0"/>
              <a:t> та </a:t>
            </a:r>
            <a:r>
              <a:rPr lang="ru-RU" dirty="0" err="1" smtClean="0"/>
              <a:t>література</a:t>
            </a:r>
            <a:endParaRPr lang="ru-RU" dirty="0"/>
          </a:p>
        </p:txBody>
      </p:sp>
      <p:sp>
        <p:nvSpPr>
          <p:cNvPr id="4" name="Содержимое 2"/>
          <p:cNvSpPr>
            <a:spLocks noGrp="1"/>
          </p:cNvSpPr>
          <p:nvPr/>
        </p:nvSpPr>
        <p:spPr>
          <a:xfrm>
            <a:off x="791580" y="1124744"/>
            <a:ext cx="8244916" cy="558924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Tx/>
              <a:buBlip>
                <a:blip r:embed="rId2"/>
              </a:buBlip>
              <a:defRPr sz="2800" kern="1200">
                <a:solidFill>
                  <a:srgbClr val="502800"/>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400" kern="1200">
                <a:solidFill>
                  <a:srgbClr val="5028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5028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5028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rgbClr val="5028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700" dirty="0" smtClean="0"/>
              <a:t>The Aldine Press : catalogue of the Ahmanson-Murphy collection of books by or relating to the press in the Library of the University of California, Los Angeles : incorporating works recorded elsewhere. - Berkeley : University of California Press, 2001. - 671 p. : ill.</a:t>
            </a:r>
            <a:endParaRPr lang="ru-RU" sz="2700" dirty="0" smtClean="0"/>
          </a:p>
          <a:p>
            <a:r>
              <a:rPr lang="en-US" sz="2700" dirty="0" err="1" smtClean="0"/>
              <a:t>Shamrai</a:t>
            </a:r>
            <a:r>
              <a:rPr lang="en-US" sz="2700" dirty="0" smtClean="0"/>
              <a:t> M. Aldines in libraries of Ukraine. Catalogue. - Warsaw</a:t>
            </a:r>
            <a:r>
              <a:rPr lang="uk-UA" sz="2700" dirty="0" smtClean="0"/>
              <a:t>:</a:t>
            </a:r>
            <a:r>
              <a:rPr lang="en-US" sz="2700" dirty="0" smtClean="0"/>
              <a:t> IBI AL : </a:t>
            </a:r>
            <a:r>
              <a:rPr lang="en-US" sz="2700" dirty="0" err="1" smtClean="0"/>
              <a:t>DiG</a:t>
            </a:r>
            <a:r>
              <a:rPr lang="en-US" sz="2700" dirty="0" smtClean="0"/>
              <a:t>, 2012. - 200 p. </a:t>
            </a:r>
          </a:p>
          <a:p>
            <a:pPr lvl="0"/>
            <a:r>
              <a:rPr lang="uk-UA" sz="2700" dirty="0" err="1" smtClean="0"/>
              <a:t>Лазурский</a:t>
            </a:r>
            <a:r>
              <a:rPr lang="uk-UA" sz="2700" dirty="0" smtClean="0"/>
              <a:t> В. </a:t>
            </a:r>
            <a:r>
              <a:rPr lang="uk-UA" sz="2700" dirty="0" err="1" smtClean="0"/>
              <a:t>Альд</a:t>
            </a:r>
            <a:r>
              <a:rPr lang="uk-UA" sz="2700" dirty="0" smtClean="0"/>
              <a:t> и </a:t>
            </a:r>
            <a:r>
              <a:rPr lang="uk-UA" sz="2700" dirty="0" err="1" smtClean="0"/>
              <a:t>альдины</a:t>
            </a:r>
            <a:r>
              <a:rPr lang="uk-UA" sz="2700" dirty="0" smtClean="0"/>
              <a:t>. – М.: Книга</a:t>
            </a:r>
            <a:r>
              <a:rPr lang="en-US" sz="2700" dirty="0" smtClean="0"/>
              <a:t>,</a:t>
            </a:r>
            <a:r>
              <a:rPr lang="uk-UA" sz="2700" dirty="0" smtClean="0"/>
              <a:t> 1977.</a:t>
            </a:r>
          </a:p>
          <a:p>
            <a:pPr lvl="0"/>
            <a:r>
              <a:rPr lang="uk-UA" sz="2700" dirty="0" smtClean="0"/>
              <a:t>Морозов</a:t>
            </a:r>
            <a:r>
              <a:rPr lang="en-US" sz="2700" dirty="0" smtClean="0"/>
              <a:t> </a:t>
            </a:r>
            <a:r>
              <a:rPr lang="uk-UA" sz="2700" dirty="0" smtClean="0"/>
              <a:t>О. «</a:t>
            </a:r>
            <a:r>
              <a:rPr lang="uk-UA" sz="2700" dirty="0" err="1" smtClean="0"/>
              <a:t>Альдини</a:t>
            </a:r>
            <a:r>
              <a:rPr lang="uk-UA" sz="2700" dirty="0" smtClean="0"/>
              <a:t>» у бібліотечному зібранні Ніжинського державного університету імені Миколи Гоголя /</a:t>
            </a:r>
            <a:r>
              <a:rPr lang="en-US" sz="2700" dirty="0" smtClean="0"/>
              <a:t>/</a:t>
            </a:r>
            <a:r>
              <a:rPr lang="uk-UA" sz="2700" dirty="0" smtClean="0"/>
              <a:t> Ніжинська старовина: Збірник регіональної історії та </a:t>
            </a:r>
            <a:r>
              <a:rPr lang="uk-UA" sz="2700" dirty="0" err="1" smtClean="0"/>
              <a:t>пам’яткознавства</a:t>
            </a:r>
            <a:r>
              <a:rPr lang="uk-UA" sz="2700" dirty="0" smtClean="0"/>
              <a:t>. — 2009. — Вип. 8 (11). — С. 121-134</a:t>
            </a:r>
            <a:r>
              <a:rPr lang="en-US" sz="2700" dirty="0" smtClean="0"/>
              <a:t>.</a:t>
            </a:r>
          </a:p>
          <a:p>
            <a:r>
              <a:rPr lang="uk-UA" sz="2700" dirty="0" smtClean="0"/>
              <a:t>Морозов</a:t>
            </a:r>
            <a:r>
              <a:rPr lang="en-US" sz="2700" dirty="0" smtClean="0"/>
              <a:t> </a:t>
            </a:r>
            <a:r>
              <a:rPr lang="uk-UA" sz="2700" dirty="0" smtClean="0"/>
              <a:t>О. «</a:t>
            </a:r>
            <a:r>
              <a:rPr lang="uk-UA" sz="2700" dirty="0" err="1" smtClean="0"/>
              <a:t>Альдини</a:t>
            </a:r>
            <a:r>
              <a:rPr lang="uk-UA" sz="2700" dirty="0" smtClean="0"/>
              <a:t>»  в бібліотечному зібранні Ніжинського </a:t>
            </a:r>
            <a:r>
              <a:rPr lang="uk-UA" sz="2700" dirty="0" err="1" smtClean="0"/>
              <a:t>історико</a:t>
            </a:r>
            <a:r>
              <a:rPr lang="uk-UA" sz="2700" dirty="0" smtClean="0"/>
              <a:t> - філологічного інституту князя Безбородька: каталог . – Ніжин : </a:t>
            </a:r>
            <a:r>
              <a:rPr lang="uk-UA" sz="2700" dirty="0" err="1" smtClean="0"/>
              <a:t>Ферокол</a:t>
            </a:r>
            <a:r>
              <a:rPr lang="uk-UA" sz="2700" dirty="0" smtClean="0"/>
              <a:t>, 2010 . – 38 с. : іл. </a:t>
            </a:r>
            <a:endParaRPr lang="en-US" sz="2700" dirty="0" smtClean="0"/>
          </a:p>
          <a:p>
            <a:r>
              <a:rPr lang="uk-UA" sz="2700" dirty="0" smtClean="0"/>
              <a:t>Шамрай М. </a:t>
            </a:r>
            <a:r>
              <a:rPr lang="uk-UA" sz="2700" dirty="0" err="1" smtClean="0"/>
              <a:t>Альдини</a:t>
            </a:r>
            <a:r>
              <a:rPr lang="uk-UA" sz="2700" dirty="0" smtClean="0"/>
              <a:t> в бібліотеках України: </a:t>
            </a:r>
            <a:r>
              <a:rPr lang="en-US" sz="2700" dirty="0" smtClean="0"/>
              <a:t> </a:t>
            </a:r>
            <a:r>
              <a:rPr lang="uk-UA" sz="2700" dirty="0" smtClean="0"/>
              <a:t>Каталог. – К., </a:t>
            </a:r>
            <a:r>
              <a:rPr lang="uk-UA" sz="2700" dirty="0" err="1" smtClean="0"/>
              <a:t>Академперіодика</a:t>
            </a:r>
            <a:r>
              <a:rPr lang="en-US" sz="2700" dirty="0" smtClean="0"/>
              <a:t>, </a:t>
            </a:r>
            <a:r>
              <a:rPr lang="uk-UA" sz="2700" dirty="0" smtClean="0"/>
              <a:t>2008. </a:t>
            </a:r>
            <a:endParaRPr lang="en-US" sz="2700" dirty="0" smtClean="0"/>
          </a:p>
          <a:p>
            <a:r>
              <a:rPr lang="uk-UA" sz="2700" dirty="0" err="1" smtClean="0"/>
              <a:t>Энциклоп</a:t>
            </a:r>
            <a:r>
              <a:rPr lang="uk-UA" sz="2700" dirty="0" smtClean="0"/>
              <a:t>. </a:t>
            </a:r>
            <a:r>
              <a:rPr lang="uk-UA" sz="2700" dirty="0" err="1" smtClean="0"/>
              <a:t>словарь</a:t>
            </a:r>
            <a:r>
              <a:rPr lang="uk-UA" sz="2700" dirty="0" smtClean="0"/>
              <a:t> </a:t>
            </a:r>
            <a:r>
              <a:rPr lang="uk-UA" sz="2700" dirty="0" err="1" smtClean="0"/>
              <a:t>изд</a:t>
            </a:r>
            <a:r>
              <a:rPr lang="uk-UA" sz="2700" dirty="0" smtClean="0"/>
              <a:t>. Ф.</a:t>
            </a:r>
            <a:r>
              <a:rPr lang="uk-UA" sz="2700" dirty="0" err="1" smtClean="0"/>
              <a:t>Брокгауза</a:t>
            </a:r>
            <a:r>
              <a:rPr lang="uk-UA" sz="2700" dirty="0" smtClean="0"/>
              <a:t> и И.</a:t>
            </a:r>
            <a:r>
              <a:rPr lang="uk-UA" sz="2700" dirty="0" err="1" smtClean="0"/>
              <a:t>Ефрона</a:t>
            </a:r>
            <a:r>
              <a:rPr lang="uk-UA" sz="2700" dirty="0" smtClean="0"/>
              <a:t>. – </a:t>
            </a:r>
            <a:r>
              <a:rPr lang="uk-UA" sz="2700" dirty="0" err="1" smtClean="0"/>
              <a:t>СПб</a:t>
            </a:r>
            <a:r>
              <a:rPr lang="uk-UA" sz="2700" dirty="0" smtClean="0"/>
              <a:t>., 1890. – т. 1-а</a:t>
            </a:r>
          </a:p>
          <a:p>
            <a:pPr lvl="0"/>
            <a:endParaRPr lang="uk-UA" sz="2000" dirty="0" smtClean="0"/>
          </a:p>
        </p:txBody>
      </p:sp>
    </p:spTree>
  </p:cSld>
  <p:clrMapOvr>
    <a:masterClrMapping/>
  </p:clrMapOvr>
  <mc:AlternateContent xmlns:mc="http://schemas.openxmlformats.org/markup-compatibility/2006">
    <mc:Choice xmlns:p14="http://schemas.microsoft.com/office/powerpoint/2010/main" Requires="p14">
      <p:transition spd="slow" p14:dur="1250" advTm="15957">
        <p:fade/>
      </p:transition>
    </mc:Choice>
    <mc:Fallback>
      <p:transition spd="slow" advTm="15957">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Documents and Settings\Administrator\Стільниця\Альдус\Aldus_Manutius.png"/>
          <p:cNvPicPr>
            <a:picLocks noChangeAspect="1" noChangeArrowheads="1"/>
          </p:cNvPicPr>
          <p:nvPr/>
        </p:nvPicPr>
        <p:blipFill rotWithShape="1">
          <a:blip r:embed="rId2"/>
          <a:srcRect t="2287"/>
          <a:stretch/>
        </p:blipFill>
        <p:spPr bwMode="auto">
          <a:xfrm>
            <a:off x="5046669" y="620688"/>
            <a:ext cx="3820243" cy="4487910"/>
          </a:xfrm>
          <a:prstGeom prst="rect">
            <a:avLst/>
          </a:prstGeom>
          <a:noFill/>
        </p:spPr>
      </p:pic>
      <p:sp>
        <p:nvSpPr>
          <p:cNvPr id="6" name="TextBox 5"/>
          <p:cNvSpPr txBox="1"/>
          <p:nvPr/>
        </p:nvSpPr>
        <p:spPr>
          <a:xfrm>
            <a:off x="1066752" y="5364189"/>
            <a:ext cx="7996347" cy="1477328"/>
          </a:xfrm>
          <a:prstGeom prst="rect">
            <a:avLst/>
          </a:prstGeom>
          <a:noFill/>
        </p:spPr>
        <p:txBody>
          <a:bodyPr wrap="square" rtlCol="0">
            <a:spAutoFit/>
          </a:bodyPr>
          <a:lstStyle/>
          <a:p>
            <a:r>
              <a:rPr lang="uk-UA" sz="2400" dirty="0" smtClean="0">
                <a:solidFill>
                  <a:srgbClr val="502800"/>
                </a:solidFill>
                <a:latin typeface="Book Antiqua" pitchFamily="18" charset="0"/>
              </a:rPr>
              <a:t>Він був нащадком старовинного флорентійського шляхетного, але збіднілого роду. Повне ім’я його латиною звучало як </a:t>
            </a:r>
            <a:r>
              <a:rPr lang="uk-UA" sz="2400" b="1" i="1" dirty="0" smtClean="0">
                <a:solidFill>
                  <a:srgbClr val="502800"/>
                </a:solidFill>
                <a:latin typeface="Book Antiqua" pitchFamily="18" charset="0"/>
              </a:rPr>
              <a:t>«</a:t>
            </a:r>
            <a:r>
              <a:rPr lang="en-US" sz="2400" b="1" i="1" dirty="0" smtClean="0">
                <a:solidFill>
                  <a:srgbClr val="502800"/>
                </a:solidFill>
                <a:latin typeface="Book Antiqua" pitchFamily="18" charset="0"/>
              </a:rPr>
              <a:t>Aldus Pius Manutius </a:t>
            </a:r>
            <a:r>
              <a:rPr lang="en-US" sz="2400" b="1" i="1" dirty="0" err="1" smtClean="0">
                <a:solidFill>
                  <a:srgbClr val="502800"/>
                </a:solidFill>
                <a:latin typeface="Book Antiqua" pitchFamily="18" charset="0"/>
              </a:rPr>
              <a:t>Romanus</a:t>
            </a:r>
            <a:r>
              <a:rPr lang="en-US" sz="2400" b="1" i="1" dirty="0" smtClean="0">
                <a:solidFill>
                  <a:srgbClr val="502800"/>
                </a:solidFill>
                <a:latin typeface="Book Antiqua" pitchFamily="18" charset="0"/>
              </a:rPr>
              <a:t>»</a:t>
            </a:r>
            <a:r>
              <a:rPr lang="en-US" sz="2400" dirty="0" smtClean="0">
                <a:solidFill>
                  <a:srgbClr val="502800"/>
                </a:solidFill>
                <a:latin typeface="Book Antiqua" pitchFamily="18" charset="0"/>
              </a:rPr>
              <a:t>. </a:t>
            </a:r>
            <a:r>
              <a:rPr lang="uk-UA" dirty="0" smtClean="0"/>
              <a:t/>
            </a:r>
            <a:br>
              <a:rPr lang="uk-UA" dirty="0" smtClean="0"/>
            </a:br>
            <a:endParaRPr lang="uk-UA" dirty="0"/>
          </a:p>
        </p:txBody>
      </p:sp>
      <p:sp>
        <p:nvSpPr>
          <p:cNvPr id="8" name="Содержимое 5"/>
          <p:cNvSpPr>
            <a:spLocks noGrp="1"/>
          </p:cNvSpPr>
          <p:nvPr>
            <p:ph idx="1"/>
          </p:nvPr>
        </p:nvSpPr>
        <p:spPr>
          <a:xfrm>
            <a:off x="774649" y="580238"/>
            <a:ext cx="4272020" cy="5112568"/>
          </a:xfrm>
        </p:spPr>
        <p:txBody>
          <a:bodyPr>
            <a:noAutofit/>
          </a:bodyPr>
          <a:lstStyle/>
          <a:p>
            <a:r>
              <a:rPr lang="uk-UA" sz="2400" dirty="0" smtClean="0">
                <a:latin typeface="Book Antiqua" pitchFamily="18" charset="0"/>
              </a:rPr>
              <a:t>Батько </a:t>
            </a:r>
            <a:r>
              <a:rPr lang="uk-UA" sz="2400" i="1" dirty="0" smtClean="0">
                <a:latin typeface="Book Antiqua" pitchFamily="18" charset="0"/>
              </a:rPr>
              <a:t>«</a:t>
            </a:r>
            <a:r>
              <a:rPr lang="uk-UA" sz="2400" i="1" dirty="0" err="1" smtClean="0">
                <a:latin typeface="Book Antiqua" pitchFamily="18" charset="0"/>
              </a:rPr>
              <a:t>альдин</a:t>
            </a:r>
            <a:r>
              <a:rPr lang="uk-UA" sz="2400" i="1" dirty="0" smtClean="0">
                <a:latin typeface="Book Antiqua" pitchFamily="18" charset="0"/>
              </a:rPr>
              <a:t>»</a:t>
            </a:r>
            <a:r>
              <a:rPr lang="uk-UA" sz="2400" dirty="0" smtClean="0">
                <a:latin typeface="Book Antiqua" pitchFamily="18" charset="0"/>
              </a:rPr>
              <a:t>                   і засновник славетного венеціанського                       друкарського дому </a:t>
            </a:r>
            <a:r>
              <a:rPr lang="uk-UA" sz="2400" b="1" i="1" dirty="0" err="1" smtClean="0">
                <a:latin typeface="Book Antiqua" pitchFamily="18" charset="0"/>
              </a:rPr>
              <a:t>Альд</a:t>
            </a:r>
            <a:r>
              <a:rPr lang="uk-UA" sz="2400" b="1" i="1" dirty="0" smtClean="0">
                <a:latin typeface="Book Antiqua" pitchFamily="18" charset="0"/>
              </a:rPr>
              <a:t>                                           </a:t>
            </a:r>
            <a:r>
              <a:rPr lang="uk-UA" sz="2400" dirty="0" smtClean="0">
                <a:latin typeface="Book Antiqua" pitchFamily="18" charset="0"/>
              </a:rPr>
              <a:t>(скорочено від </a:t>
            </a:r>
            <a:r>
              <a:rPr lang="uk-UA" sz="2400" i="1" dirty="0" err="1" smtClean="0">
                <a:latin typeface="Book Antiqua" pitchFamily="18" charset="0"/>
              </a:rPr>
              <a:t>Теобальд</a:t>
            </a:r>
            <a:r>
              <a:rPr lang="uk-UA" sz="2400" dirty="0" smtClean="0">
                <a:latin typeface="Book Antiqua" pitchFamily="18" charset="0"/>
              </a:rPr>
              <a:t>) </a:t>
            </a:r>
            <a:r>
              <a:rPr lang="uk-UA" sz="2400" b="1" i="1" dirty="0" smtClean="0">
                <a:latin typeface="Book Antiqua" pitchFamily="18" charset="0"/>
              </a:rPr>
              <a:t>Пій </a:t>
            </a:r>
            <a:r>
              <a:rPr lang="uk-UA" sz="2400" b="1" i="1" dirty="0" err="1" smtClean="0">
                <a:latin typeface="Book Antiqua" pitchFamily="18" charset="0"/>
              </a:rPr>
              <a:t>Мануцій</a:t>
            </a:r>
            <a:r>
              <a:rPr lang="uk-UA" sz="2400" b="1" dirty="0" smtClean="0">
                <a:latin typeface="Book Antiqua" pitchFamily="18" charset="0"/>
              </a:rPr>
              <a:t>  </a:t>
            </a:r>
            <a:r>
              <a:rPr lang="uk-UA" sz="2400" dirty="0" smtClean="0">
                <a:latin typeface="Book Antiqua" pitchFamily="18" charset="0"/>
              </a:rPr>
              <a:t>(</a:t>
            </a:r>
            <a:r>
              <a:rPr lang="uk-UA" sz="2400" i="1" dirty="0" err="1" smtClean="0">
                <a:latin typeface="Book Antiqua" pitchFamily="18" charset="0"/>
              </a:rPr>
              <a:t>Мануцці</a:t>
            </a:r>
            <a:r>
              <a:rPr lang="uk-UA" sz="2400" dirty="0" smtClean="0">
                <a:latin typeface="Book Antiqua" pitchFamily="18" charset="0"/>
              </a:rPr>
              <a:t>  або </a:t>
            </a:r>
            <a:r>
              <a:rPr lang="uk-UA" sz="2400" i="1" dirty="0" err="1" smtClean="0">
                <a:latin typeface="Book Antiqua" pitchFamily="18" charset="0"/>
              </a:rPr>
              <a:t>Мануччі</a:t>
            </a:r>
            <a:r>
              <a:rPr lang="uk-UA" sz="2400" dirty="0" smtClean="0">
                <a:latin typeface="Book Antiqua" pitchFamily="18" charset="0"/>
              </a:rPr>
              <a:t>) народився неподалік від Риму,                    у невеличкому містечку </a:t>
            </a:r>
            <a:r>
              <a:rPr lang="uk-UA" sz="2400" b="1" dirty="0" err="1" smtClean="0">
                <a:latin typeface="Book Antiqua" pitchFamily="18" charset="0"/>
              </a:rPr>
              <a:t>Бассіано</a:t>
            </a:r>
            <a:r>
              <a:rPr lang="uk-UA" sz="2400" dirty="0" smtClean="0">
                <a:latin typeface="Book Antiqua" pitchFamily="18" charset="0"/>
              </a:rPr>
              <a:t>. Це сталося за одними даними 1450 року, за іншими – у 1448 або 1449 році.</a:t>
            </a:r>
            <a:endParaRPr lang="uk-UA" sz="2400" dirty="0">
              <a:latin typeface="Book Antiqua"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27811">
        <p:fade/>
      </p:transition>
    </mc:Choice>
    <mc:Fallback>
      <p:transition spd="slow" advTm="27811">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71600" y="434934"/>
            <a:ext cx="7920000" cy="5910390"/>
          </a:xfrm>
        </p:spPr>
        <p:txBody>
          <a:bodyPr>
            <a:normAutofit/>
          </a:bodyPr>
          <a:lstStyle/>
          <a:p>
            <a:pPr algn="ctr"/>
            <a:endParaRPr lang="uk-UA" sz="4800" dirty="0" smtClean="0"/>
          </a:p>
          <a:p>
            <a:pPr algn="ctr"/>
            <a:endParaRPr lang="uk-UA" sz="4800" dirty="0" smtClean="0"/>
          </a:p>
          <a:p>
            <a:pPr algn="ctr"/>
            <a:r>
              <a:rPr lang="uk-UA" sz="4800" dirty="0" smtClean="0"/>
              <a:t>ДЯКУЮ ЗА УВАГУ!</a:t>
            </a:r>
          </a:p>
          <a:p>
            <a:pPr algn="ctr"/>
            <a:endParaRPr lang="uk-UA" dirty="0" smtClean="0"/>
          </a:p>
          <a:p>
            <a:pPr algn="ctr"/>
            <a:endParaRPr lang="uk-UA" dirty="0" smtClean="0"/>
          </a:p>
          <a:p>
            <a:pPr algn="ctr"/>
            <a:endParaRPr lang="uk-UA" dirty="0" smtClean="0"/>
          </a:p>
          <a:p>
            <a:pPr algn="r"/>
            <a:r>
              <a:rPr lang="uk-UA" sz="2400" dirty="0" smtClean="0"/>
              <a:t>Упорядник: </a:t>
            </a:r>
            <a:r>
              <a:rPr lang="uk-UA" sz="2400" b="1" dirty="0" smtClean="0"/>
              <a:t>О.С.Морозов</a:t>
            </a:r>
          </a:p>
          <a:p>
            <a:pPr algn="r"/>
            <a:r>
              <a:rPr lang="uk-UA" sz="2400" dirty="0" smtClean="0"/>
              <a:t>Бібліотека імені академіка М.О.</a:t>
            </a:r>
            <a:r>
              <a:rPr lang="uk-UA" sz="2400" dirty="0" err="1" smtClean="0"/>
              <a:t>Лавровського</a:t>
            </a:r>
            <a:endParaRPr lang="uk-UA" sz="2400" dirty="0" smtClean="0"/>
          </a:p>
          <a:p>
            <a:pPr algn="r"/>
            <a:r>
              <a:rPr lang="uk-UA" sz="2400" dirty="0" smtClean="0"/>
              <a:t>Ніжинський державний університет                      імені Миколи Гоголя</a:t>
            </a:r>
          </a:p>
          <a:p>
            <a:pPr algn="ctr"/>
            <a:endParaRPr lang="uk-UA" dirty="0" smtClean="0"/>
          </a:p>
          <a:p>
            <a:pPr algn="ctr"/>
            <a:endParaRPr lang="uk-UA" dirty="0" smtClean="0"/>
          </a:p>
          <a:p>
            <a:pPr algn="ctr"/>
            <a:endParaRPr lang="uk-UA" dirty="0"/>
          </a:p>
        </p:txBody>
      </p:sp>
    </p:spTree>
  </p:cSld>
  <p:clrMapOvr>
    <a:masterClrMapping/>
  </p:clrMapOvr>
  <mc:AlternateContent xmlns:mc="http://schemas.openxmlformats.org/markup-compatibility/2006">
    <mc:Choice xmlns:p14="http://schemas.microsoft.com/office/powerpoint/2010/main" Requires="p14">
      <p:transition spd="slow" p14:dur="1250" advTm="8207">
        <p:fade/>
      </p:transition>
    </mc:Choice>
    <mc:Fallback>
      <p:transition spd="slow" advTm="8207">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Documents and Settings\Administrator\Стільниця\Альдус\Bassiano-birthplace-Manuzio-03.jpg"/>
          <p:cNvPicPr>
            <a:picLocks noChangeAspect="1" noChangeArrowheads="1"/>
          </p:cNvPicPr>
          <p:nvPr/>
        </p:nvPicPr>
        <p:blipFill>
          <a:blip r:embed="rId2"/>
          <a:srcRect/>
          <a:stretch>
            <a:fillRect/>
          </a:stretch>
        </p:blipFill>
        <p:spPr bwMode="auto">
          <a:xfrm>
            <a:off x="1655676" y="980728"/>
            <a:ext cx="7212371" cy="4783203"/>
          </a:xfrm>
          <a:prstGeom prst="rect">
            <a:avLst/>
          </a:prstGeom>
          <a:ln>
            <a:noFill/>
          </a:ln>
          <a:effectLst>
            <a:outerShdw blurRad="292100" dist="139700" dir="2700000" algn="tl" rotWithShape="0">
              <a:srgbClr val="333333">
                <a:alpha val="65000"/>
              </a:srgbClr>
            </a:outerShdw>
          </a:effectLst>
        </p:spPr>
      </p:pic>
      <p:pic>
        <p:nvPicPr>
          <p:cNvPr id="21507" name="Picture 3" descr="C:\Documents and Settings\Administrator\Стільниця\Альдус\Копія 1092.jpg"/>
          <p:cNvPicPr>
            <a:picLocks noChangeAspect="1" noChangeArrowheads="1"/>
          </p:cNvPicPr>
          <p:nvPr/>
        </p:nvPicPr>
        <p:blipFill>
          <a:blip r:embed="rId3"/>
          <a:srcRect/>
          <a:stretch>
            <a:fillRect/>
          </a:stretch>
        </p:blipFill>
        <p:spPr bwMode="auto">
          <a:xfrm>
            <a:off x="884186" y="215856"/>
            <a:ext cx="1901433" cy="2519398"/>
          </a:xfrm>
          <a:prstGeom prst="rect">
            <a:avLst/>
          </a:prstGeom>
          <a:noFill/>
          <a:ln w="63500" cap="sq">
            <a:solidFill>
              <a:schemeClr val="bg1"/>
            </a:solidFill>
          </a:ln>
        </p:spPr>
      </p:pic>
      <p:sp>
        <p:nvSpPr>
          <p:cNvPr id="5" name="TextBox 4"/>
          <p:cNvSpPr txBox="1"/>
          <p:nvPr/>
        </p:nvSpPr>
        <p:spPr>
          <a:xfrm>
            <a:off x="1760499" y="5886274"/>
            <a:ext cx="7010496" cy="707886"/>
          </a:xfrm>
          <a:prstGeom prst="rect">
            <a:avLst/>
          </a:prstGeom>
          <a:noFill/>
        </p:spPr>
        <p:txBody>
          <a:bodyPr wrap="square" rtlCol="0">
            <a:spAutoFit/>
          </a:bodyPr>
          <a:lstStyle/>
          <a:p>
            <a:r>
              <a:rPr lang="uk-UA" sz="2000" i="1" dirty="0" smtClean="0">
                <a:solidFill>
                  <a:srgbClr val="502800"/>
                </a:solidFill>
              </a:rPr>
              <a:t>Старовинне італійське містечко </a:t>
            </a:r>
            <a:r>
              <a:rPr lang="uk-UA" sz="2000" i="1" dirty="0" err="1" smtClean="0">
                <a:solidFill>
                  <a:srgbClr val="502800"/>
                </a:solidFill>
              </a:rPr>
              <a:t>Бассіано</a:t>
            </a:r>
            <a:r>
              <a:rPr lang="uk-UA" sz="2000" i="1" dirty="0" smtClean="0">
                <a:solidFill>
                  <a:srgbClr val="502800"/>
                </a:solidFill>
              </a:rPr>
              <a:t> в 100 км.                    від Риму – батьківщина </a:t>
            </a:r>
            <a:r>
              <a:rPr lang="uk-UA" sz="2000" i="1" dirty="0" err="1" smtClean="0">
                <a:solidFill>
                  <a:srgbClr val="502800"/>
                </a:solidFill>
              </a:rPr>
              <a:t>Альда</a:t>
            </a:r>
            <a:r>
              <a:rPr lang="uk-UA" sz="2000" i="1" dirty="0" smtClean="0">
                <a:solidFill>
                  <a:srgbClr val="502800"/>
                </a:solidFill>
              </a:rPr>
              <a:t> </a:t>
            </a:r>
            <a:r>
              <a:rPr lang="uk-UA" sz="2000" i="1" dirty="0" err="1" smtClean="0">
                <a:solidFill>
                  <a:srgbClr val="502800"/>
                </a:solidFill>
              </a:rPr>
              <a:t>Мануція</a:t>
            </a:r>
            <a:endParaRPr lang="uk-UA" sz="2000" i="1" dirty="0">
              <a:solidFill>
                <a:srgbClr val="502800"/>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Tm="7869">
        <p:fade/>
      </p:transition>
    </mc:Choice>
    <mc:Fallback>
      <p:transition spd="slow" advTm="7869">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971600" y="4451363"/>
            <a:ext cx="7920000" cy="2154267"/>
          </a:xfrm>
        </p:spPr>
        <p:txBody>
          <a:bodyPr>
            <a:normAutofit/>
          </a:bodyPr>
          <a:lstStyle/>
          <a:p>
            <a:r>
              <a:rPr lang="uk-UA" sz="2400" dirty="0" smtClean="0">
                <a:latin typeface="Book Antiqua" pitchFamily="18" charset="0"/>
              </a:rPr>
              <a:t>Початкову освіту майбутній друкар та вчений-філолог отримав у Римі. 1475 року він переїжджає до міста Феррари, де навчається у місцевому університеті і стає визнаним фахівцем в галузі  давньогрецької та латинської словесності. </a:t>
            </a:r>
            <a:endParaRPr lang="uk-UA" sz="2400" dirty="0">
              <a:latin typeface="Book Antiqua" pitchFamily="18" charset="0"/>
            </a:endParaRPr>
          </a:p>
        </p:txBody>
      </p:sp>
      <p:pic>
        <p:nvPicPr>
          <p:cNvPr id="23554" name="Picture 2" descr="&quot;&amp;Icy;&amp;tcy;&amp;acy;&amp;lcy;&amp;icy;&amp;yacy;. &amp;Fcy;&amp;iecy;&amp;rcy;&amp;rcy;&amp;acy;&amp;rcy;&amp;acy; - &amp;rcy;&amp;ocy;&amp;dcy;&amp;icy;&amp;ncy;&amp;acy; &amp;mcy;&amp;ucy;&amp;zcy; &amp;icy; &amp;tscy;&amp;iecy;&amp;ncy;&amp;tcy;&amp;rcy; &amp;vcy;&amp;lcy;&amp;acy;&amp;scy;&amp;tcy;&amp;icy; &amp;Pcy;&amp;ucy;&amp;tcy;&amp;iecy;&amp;shcy;&amp;iecy;&amp;scy;&amp;tcy;&amp;vcy;&amp;icy;&amp;iecy; &amp;icy; &amp;ucy;…"/>
          <p:cNvPicPr>
            <a:picLocks noChangeAspect="1" noChangeArrowheads="1"/>
          </p:cNvPicPr>
          <p:nvPr/>
        </p:nvPicPr>
        <p:blipFill>
          <a:blip r:embed="rId2"/>
          <a:srcRect/>
          <a:stretch>
            <a:fillRect/>
          </a:stretch>
        </p:blipFill>
        <p:spPr bwMode="auto">
          <a:xfrm>
            <a:off x="1431882" y="434933"/>
            <a:ext cx="5750799" cy="383386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956273" y="2917818"/>
            <a:ext cx="2008215" cy="646331"/>
          </a:xfrm>
          <a:prstGeom prst="rect">
            <a:avLst/>
          </a:prstGeom>
          <a:noFill/>
        </p:spPr>
        <p:txBody>
          <a:bodyPr wrap="square" rtlCol="0">
            <a:spAutoFit/>
          </a:bodyPr>
          <a:lstStyle/>
          <a:p>
            <a:pPr algn="r"/>
            <a:r>
              <a:rPr lang="uk-UA" i="1" dirty="0" smtClean="0">
                <a:solidFill>
                  <a:srgbClr val="502800"/>
                </a:solidFill>
              </a:rPr>
              <a:t>Університет </a:t>
            </a:r>
            <a:r>
              <a:rPr lang="uk-UA" i="1" dirty="0" err="1" smtClean="0">
                <a:solidFill>
                  <a:srgbClr val="502800"/>
                </a:solidFill>
              </a:rPr>
              <a:t>м.Феррари</a:t>
            </a:r>
            <a:endParaRPr lang="uk-UA" i="1" dirty="0">
              <a:solidFill>
                <a:srgbClr val="502800"/>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Tm="13503">
        <p:fade/>
      </p:transition>
    </mc:Choice>
    <mc:Fallback>
      <p:transition spd="slow" advTm="13503">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62577" y="507961"/>
            <a:ext cx="4064009" cy="5915105"/>
          </a:xfrm>
        </p:spPr>
        <p:txBody>
          <a:bodyPr>
            <a:noAutofit/>
          </a:bodyPr>
          <a:lstStyle/>
          <a:p>
            <a:pPr algn="l"/>
            <a:r>
              <a:rPr lang="uk-UA" sz="2100" dirty="0" smtClean="0"/>
              <a:t>Свою просвітницьку діяльність </a:t>
            </a:r>
            <a:r>
              <a:rPr lang="uk-UA" sz="2100" i="1" dirty="0" err="1" smtClean="0"/>
              <a:t>Альд</a:t>
            </a:r>
            <a:r>
              <a:rPr lang="uk-UA" sz="2100" dirty="0" smtClean="0"/>
              <a:t> починає як педагог. На дружнє запрошення видатного діяча доби італійського Відродження  </a:t>
            </a:r>
            <a:r>
              <a:rPr lang="uk-UA" sz="2100" b="1" i="1" dirty="0" err="1" smtClean="0"/>
              <a:t>Джованні</a:t>
            </a:r>
            <a:r>
              <a:rPr lang="uk-UA" sz="2100" b="1" i="1" dirty="0" smtClean="0"/>
              <a:t> Піко </a:t>
            </a:r>
            <a:r>
              <a:rPr lang="uk-UA" sz="2100" b="1" i="1" dirty="0" err="1" smtClean="0"/>
              <a:t>делла</a:t>
            </a:r>
            <a:r>
              <a:rPr lang="uk-UA" sz="2100" b="1" i="1" dirty="0" smtClean="0"/>
              <a:t> </a:t>
            </a:r>
            <a:r>
              <a:rPr lang="uk-UA" sz="2100" b="1" i="1" dirty="0" err="1" smtClean="0"/>
              <a:t>Мірандоли</a:t>
            </a:r>
            <a:r>
              <a:rPr lang="uk-UA" sz="2100" b="1" i="1" dirty="0" smtClean="0"/>
              <a:t> </a:t>
            </a:r>
            <a:r>
              <a:rPr lang="uk-UA" sz="2100" i="1" dirty="0" err="1" smtClean="0"/>
              <a:t>Мануцій</a:t>
            </a:r>
            <a:r>
              <a:rPr lang="uk-UA" sz="2100" dirty="0" smtClean="0"/>
              <a:t> стає домашнім вчителем двох його малолітніх племінників, князів де Карпі, навчаючи їх класичним мовам. Саме на кошти одного зі своїх учнів, князя </a:t>
            </a:r>
            <a:r>
              <a:rPr lang="uk-UA" sz="2100" b="1" i="1" dirty="0" smtClean="0"/>
              <a:t>Альберто де Карпі</a:t>
            </a:r>
            <a:r>
              <a:rPr lang="uk-UA" sz="2100" dirty="0" smtClean="0"/>
              <a:t>, 1494 року </a:t>
            </a:r>
            <a:r>
              <a:rPr lang="uk-UA" sz="2100" i="1" dirty="0" err="1" smtClean="0"/>
              <a:t>Альд</a:t>
            </a:r>
            <a:r>
              <a:rPr lang="uk-UA" sz="2100" i="1" dirty="0" smtClean="0"/>
              <a:t> </a:t>
            </a:r>
            <a:r>
              <a:rPr lang="uk-UA" sz="2100" i="1" dirty="0" err="1" smtClean="0"/>
              <a:t>Мануцій</a:t>
            </a:r>
            <a:r>
              <a:rPr lang="uk-UA" sz="2100" i="1" dirty="0" smtClean="0"/>
              <a:t> </a:t>
            </a:r>
            <a:r>
              <a:rPr lang="uk-UA" sz="2100" dirty="0" smtClean="0"/>
              <a:t>і заснував видавництво, яке отримало назву </a:t>
            </a:r>
            <a:r>
              <a:rPr lang="uk-UA" sz="2100" b="1" i="1" dirty="0" smtClean="0"/>
              <a:t>«Дім </a:t>
            </a:r>
            <a:r>
              <a:rPr lang="uk-UA" sz="2100" b="1" i="1" dirty="0" err="1" smtClean="0"/>
              <a:t>Альда</a:t>
            </a:r>
            <a:r>
              <a:rPr lang="uk-UA" sz="2100" b="1" i="1" dirty="0" smtClean="0"/>
              <a:t>»</a:t>
            </a:r>
            <a:endParaRPr lang="ru-RU" sz="2100" b="1" i="1" dirty="0"/>
          </a:p>
        </p:txBody>
      </p:sp>
      <p:pic>
        <p:nvPicPr>
          <p:cNvPr id="24578" name="Picture 2" descr="24 &amp;fcy;&amp;iecy;&amp;vcy;&amp;rcy;&amp;acy;&amp;lcy;&amp;yacy; &amp;rcy;&amp;ocy;&amp;dcy;&amp;icy;&amp;lcy;&amp;icy;&amp;scy;&amp;softcy;... . &amp;Ocy;&amp;bcy;&amp;scy;&amp;ucy;&amp;zhcy;&amp;dcy;&amp;iecy;&amp;ncy;&amp;icy;&amp;iecy; &amp;ncy;&amp;acy; LiveInternet - &amp;Rcy;&amp;ocy;&amp;scy;&amp;scy;&amp;icy;&amp;jcy;&amp;scy;&amp;kcy;&amp;icy;&amp;jcy; &amp;Scy;&amp;iecy;&amp;rcy;&amp;vcy;&amp;icy;&amp;scy; &amp;Ocy;&amp;ncy;&amp;lcy;&amp;acy;&amp;jcy;&amp;ncy;-&amp;Dcy;&amp;ncy;&amp;iecy;&amp;vcy;&amp;ncy;&amp;icy;&amp;kcy;&amp;ocy;&amp;vcy;"/>
          <p:cNvPicPr>
            <a:picLocks noChangeAspect="1" noChangeArrowheads="1"/>
          </p:cNvPicPr>
          <p:nvPr/>
        </p:nvPicPr>
        <p:blipFill>
          <a:blip r:embed="rId2"/>
          <a:srcRect l="3874" r="4115"/>
          <a:stretch>
            <a:fillRect/>
          </a:stretch>
        </p:blipFill>
        <p:spPr bwMode="auto">
          <a:xfrm>
            <a:off x="957213" y="828890"/>
            <a:ext cx="3724326" cy="526555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50" advTm="26873">
        <p:fade/>
      </p:transition>
    </mc:Choice>
    <mc:Fallback>
      <p:transition spd="slow" advTm="26873">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971600" y="4704410"/>
            <a:ext cx="7920000" cy="1820934"/>
          </a:xfrm>
        </p:spPr>
        <p:txBody>
          <a:bodyPr>
            <a:normAutofit fontScale="92500"/>
          </a:bodyPr>
          <a:lstStyle/>
          <a:p>
            <a:r>
              <a:rPr lang="uk-UA" sz="2400" dirty="0" smtClean="0">
                <a:latin typeface="Book Antiqua" pitchFamily="18" charset="0"/>
              </a:rPr>
              <a:t>Місцем розташування своєї друкарні </a:t>
            </a:r>
            <a:r>
              <a:rPr lang="uk-UA" sz="2400" i="1" dirty="0" err="1" smtClean="0">
                <a:latin typeface="Book Antiqua" pitchFamily="18" charset="0"/>
              </a:rPr>
              <a:t>Альд</a:t>
            </a:r>
            <a:r>
              <a:rPr lang="uk-UA" sz="2400" dirty="0" smtClean="0">
                <a:latin typeface="Book Antiqua" pitchFamily="18" charset="0"/>
              </a:rPr>
              <a:t> обрав місто Венецію, яке на той час було не тільки морськими воротами Європи, осередком європейської торгівлі, але й центром просвітництва, науки та культури доби італійського Відродження. </a:t>
            </a:r>
            <a:endParaRPr lang="uk-UA" sz="2400" dirty="0">
              <a:latin typeface="Book Antiqua" pitchFamily="18" charset="0"/>
            </a:endParaRPr>
          </a:p>
        </p:txBody>
      </p:sp>
      <p:pic>
        <p:nvPicPr>
          <p:cNvPr id="27650" name="Picture 2" descr="C:\Documents and Settings\Administrator\Стільниця\Альдус\4.-Площадь-Св.Марко-800x473-700x413.jpg"/>
          <p:cNvPicPr>
            <a:picLocks noChangeAspect="1" noChangeArrowheads="1"/>
          </p:cNvPicPr>
          <p:nvPr/>
        </p:nvPicPr>
        <p:blipFill>
          <a:blip r:embed="rId2"/>
          <a:srcRect/>
          <a:stretch>
            <a:fillRect/>
          </a:stretch>
        </p:blipFill>
        <p:spPr bwMode="auto">
          <a:xfrm>
            <a:off x="1431882" y="252369"/>
            <a:ext cx="6754905" cy="39853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3111480" y="4350586"/>
            <a:ext cx="5111820" cy="338554"/>
          </a:xfrm>
          <a:prstGeom prst="rect">
            <a:avLst/>
          </a:prstGeom>
          <a:noFill/>
        </p:spPr>
        <p:txBody>
          <a:bodyPr wrap="square" rtlCol="0">
            <a:spAutoFit/>
          </a:bodyPr>
          <a:lstStyle/>
          <a:p>
            <a:pPr algn="r"/>
            <a:r>
              <a:rPr lang="uk-UA" sz="1600" i="1" dirty="0" smtClean="0">
                <a:solidFill>
                  <a:srgbClr val="502800"/>
                </a:solidFill>
              </a:rPr>
              <a:t>Венеція. Площа </a:t>
            </a:r>
            <a:r>
              <a:rPr lang="ru-RU" sz="1600" i="1" dirty="0" smtClean="0">
                <a:solidFill>
                  <a:srgbClr val="502800"/>
                </a:solidFill>
              </a:rPr>
              <a:t>Сан-</a:t>
            </a:r>
            <a:r>
              <a:rPr lang="uk-UA" sz="1600" i="1" dirty="0" smtClean="0">
                <a:solidFill>
                  <a:srgbClr val="502800"/>
                </a:solidFill>
              </a:rPr>
              <a:t> Марко.</a:t>
            </a:r>
            <a:endParaRPr lang="uk-UA" sz="1600" i="1" dirty="0">
              <a:solidFill>
                <a:srgbClr val="502800"/>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Tm="12680">
        <p:fade/>
      </p:transition>
    </mc:Choice>
    <mc:Fallback>
      <p:transition spd="slow" advTm="1268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197536" y="4889520"/>
            <a:ext cx="7719512" cy="1747907"/>
          </a:xfrm>
        </p:spPr>
        <p:txBody>
          <a:bodyPr>
            <a:normAutofit fontScale="92500" lnSpcReduction="10000"/>
          </a:bodyPr>
          <a:lstStyle/>
          <a:p>
            <a:r>
              <a:rPr lang="uk-UA" sz="2400" dirty="0" smtClean="0">
                <a:latin typeface="Book Antiqua" pitchFamily="18" charset="0"/>
              </a:rPr>
              <a:t>У другій половині ХУ століття Венеція дала притулок потужній грецькій діаспорі, котра після розгрому турками в 1453 році </a:t>
            </a:r>
            <a:r>
              <a:rPr lang="uk-UA" sz="2400" dirty="0">
                <a:latin typeface="Book Antiqua" pitchFamily="18" charset="0"/>
              </a:rPr>
              <a:t>столиці </a:t>
            </a:r>
            <a:r>
              <a:rPr lang="uk-UA" sz="2400" dirty="0" smtClean="0">
                <a:latin typeface="Book Antiqua" pitchFamily="18" charset="0"/>
              </a:rPr>
              <a:t>Візантійської імперії міста Константинополя була змушена шукати притулку в сусідніх християнських землях.</a:t>
            </a:r>
            <a:endParaRPr lang="ru-RU" sz="2400" dirty="0">
              <a:latin typeface="Book Antiqua" pitchFamily="18" charset="0"/>
            </a:endParaRPr>
          </a:p>
        </p:txBody>
      </p:sp>
      <p:pic>
        <p:nvPicPr>
          <p:cNvPr id="26628" name="Picture 4" descr="&amp;Pcy;&amp;iecy;&amp;rcy;&amp;scy;&amp;ocy;&amp;ncy;&amp;acy;&amp;lcy;&amp;softcy;&amp;ncy;&amp;ycy;&amp;jcy; &amp;scy;&amp;acy;&amp;jcy;&amp;tcy; - &amp;Ncy;&amp;ocy;&amp;vcy;&amp;acy;&amp;yacy; &amp;KHcy;&amp;rcy;&amp;ocy;&amp;ncy;&amp;ocy;&amp;lcy;&amp;ocy;&amp;gcy;&amp;icy;&amp;yacy;: &amp;Acy; &amp;Bcy;&amp;Ycy;&amp;Lcy;&amp;Ocy; &amp;Lcy;&amp;Icy; &amp;Ncy;&amp;Acy; &amp;Rcy;&amp;Ucy;&amp;Scy;&amp;Icy; &amp;Tcy;&amp;Acy;&amp;Tcy;&amp;Acy;…"/>
          <p:cNvPicPr>
            <a:picLocks noChangeAspect="1" noChangeArrowheads="1"/>
          </p:cNvPicPr>
          <p:nvPr/>
        </p:nvPicPr>
        <p:blipFill>
          <a:blip r:embed="rId2"/>
          <a:srcRect l="1895" t="3221" r="2270" b="12445"/>
          <a:stretch>
            <a:fillRect/>
          </a:stretch>
        </p:blipFill>
        <p:spPr bwMode="auto">
          <a:xfrm>
            <a:off x="1577934" y="252369"/>
            <a:ext cx="6973983" cy="40485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1849034" y="4422594"/>
            <a:ext cx="6791418" cy="338554"/>
          </a:xfrm>
          <a:prstGeom prst="rect">
            <a:avLst/>
          </a:prstGeom>
          <a:noFill/>
        </p:spPr>
        <p:txBody>
          <a:bodyPr wrap="square" rtlCol="0">
            <a:spAutoFit/>
          </a:bodyPr>
          <a:lstStyle/>
          <a:p>
            <a:pPr algn="r"/>
            <a:r>
              <a:rPr lang="uk-UA" sz="1600" i="1" dirty="0" smtClean="0">
                <a:solidFill>
                  <a:srgbClr val="502800"/>
                </a:solidFill>
              </a:rPr>
              <a:t>Штурм Константинополя турками. Середньовічний малюнок</a:t>
            </a:r>
            <a:endParaRPr lang="uk-UA" sz="1600" i="1" dirty="0">
              <a:solidFill>
                <a:srgbClr val="502800"/>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Tm="14292">
        <p:fade/>
      </p:transition>
    </mc:Choice>
    <mc:Fallback>
      <p:transition spd="slow" advTm="14292">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43608" y="4159260"/>
            <a:ext cx="7992380" cy="2186063"/>
          </a:xfrm>
        </p:spPr>
        <p:txBody>
          <a:bodyPr>
            <a:normAutofit/>
          </a:bodyPr>
          <a:lstStyle/>
          <a:p>
            <a:r>
              <a:rPr lang="uk-UA" sz="2200" dirty="0" smtClean="0">
                <a:latin typeface="Book Antiqua" pitchFamily="18" charset="0"/>
              </a:rPr>
              <a:t>Саме вчені греки-емігранти і вивозили до Європи унікальні рукописи – класичні твори давньогрецьких філософів, істориків та письменників. </a:t>
            </a:r>
          </a:p>
          <a:p>
            <a:pPr>
              <a:buNone/>
            </a:pPr>
            <a:r>
              <a:rPr lang="uk-UA" sz="2200" dirty="0" smtClean="0">
                <a:latin typeface="Book Antiqua" pitchFamily="18" charset="0"/>
              </a:rPr>
              <a:t>      Порятунку для майбутніх поколінь, виправленню, науковому та літературному редагуванню цих текстів </a:t>
            </a:r>
            <a:r>
              <a:rPr lang="uk-UA" sz="2200" i="1" dirty="0" err="1" smtClean="0">
                <a:latin typeface="Book Antiqua" pitchFamily="18" charset="0"/>
              </a:rPr>
              <a:t>Альд</a:t>
            </a:r>
            <a:r>
              <a:rPr lang="uk-UA" sz="2200" i="1" dirty="0" smtClean="0">
                <a:latin typeface="Book Antiqua" pitchFamily="18" charset="0"/>
              </a:rPr>
              <a:t> </a:t>
            </a:r>
            <a:r>
              <a:rPr lang="uk-UA" sz="2200" i="1" dirty="0" err="1" smtClean="0">
                <a:latin typeface="Book Antiqua" pitchFamily="18" charset="0"/>
              </a:rPr>
              <a:t>Мануцій</a:t>
            </a:r>
            <a:r>
              <a:rPr lang="uk-UA" sz="2200" dirty="0" smtClean="0">
                <a:latin typeface="Book Antiqua" pitchFamily="18" charset="0"/>
              </a:rPr>
              <a:t> і присвятив усе своє подальше життя.</a:t>
            </a:r>
            <a:endParaRPr lang="ru-RU" sz="2200" dirty="0">
              <a:latin typeface="Book Antiqua" pitchFamily="18" charset="0"/>
            </a:endParaRPr>
          </a:p>
        </p:txBody>
      </p:sp>
      <p:pic>
        <p:nvPicPr>
          <p:cNvPr id="25604" name="Picture 4" descr="http://i1232.photobucket.com/albums/ff378/DimaKhot/ILTerritory/2013/2013_2/IMG_3940.jpg"/>
          <p:cNvPicPr>
            <a:picLocks noChangeAspect="1" noChangeArrowheads="1"/>
          </p:cNvPicPr>
          <p:nvPr/>
        </p:nvPicPr>
        <p:blipFill>
          <a:blip r:embed="rId2"/>
          <a:srcRect/>
          <a:stretch>
            <a:fillRect/>
          </a:stretch>
        </p:blipFill>
        <p:spPr bwMode="auto">
          <a:xfrm>
            <a:off x="1468395" y="239988"/>
            <a:ext cx="5842080" cy="389065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50" advTm="16143">
        <p:fade/>
      </p:transition>
    </mc:Choice>
    <mc:Fallback>
      <p:transition spd="slow" advTm="16143">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2.6"/>
</p:tagLst>
</file>

<file path=ppt/theme/theme1.xml><?xml version="1.0" encoding="utf-8"?>
<a:theme xmlns:a="http://schemas.openxmlformats.org/drawingml/2006/main" name="Тема Office">
  <a:themeElements>
    <a:clrScheme name="Другая 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2A1500"/>
      </a:accent6>
      <a:hlink>
        <a:srgbClr val="0000FF"/>
      </a:hlink>
      <a:folHlink>
        <a:srgbClr val="800080"/>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1313</TotalTime>
  <Words>1541</Words>
  <Application>Microsoft Office PowerPoint</Application>
  <PresentationFormat>Экран (4:3)</PresentationFormat>
  <Paragraphs>71</Paragraphs>
  <Slides>30</Slides>
  <Notes>1</Notes>
  <HiddenSlides>0</HiddenSlides>
  <MMClips>3</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Свою просвітницьку діяльність Альд починає як педагог. На дружнє запрошення видатного діяча доби італійського Відродження  Джованні Піко делла Мірандоли Мануцій стає домашнім вчителем двох його малолітніх племінників, князів де Карпі, навчаючи їх класичним мовам. Саме на кошти одного зі своїх учнів, князя Альберто де Карпі, 1494 року Альд Мануцій і заснував видавництво, яке отримало назву «Дім Альда»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Каталог «альдин» з колекції бібліотеки імені академіка М.О.Лавровського</vt:lpstr>
      <vt:lpstr>Презентация PowerPoint</vt:lpstr>
      <vt:lpstr>Презентация PowerPoint</vt:lpstr>
      <vt:lpstr>Джерела та література</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Solaris</dc:creator>
  <cp:lastModifiedBy>Пользователь Windows</cp:lastModifiedBy>
  <cp:revision>125</cp:revision>
  <dcterms:created xsi:type="dcterms:W3CDTF">2014-08-01T14:04:11Z</dcterms:created>
  <dcterms:modified xsi:type="dcterms:W3CDTF">2015-03-29T20:15:14Z</dcterms:modified>
</cp:coreProperties>
</file>