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72" r:id="rId4"/>
    <p:sldId id="258" r:id="rId5"/>
    <p:sldId id="261" r:id="rId6"/>
    <p:sldId id="262" r:id="rId7"/>
    <p:sldId id="263" r:id="rId8"/>
    <p:sldId id="269" r:id="rId9"/>
    <p:sldId id="264" r:id="rId10"/>
    <p:sldId id="265" r:id="rId11"/>
    <p:sldId id="266" r:id="rId12"/>
    <p:sldId id="267" r:id="rId13"/>
    <p:sldId id="275" r:id="rId14"/>
    <p:sldId id="273" r:id="rId15"/>
    <p:sldId id="274" r:id="rId16"/>
    <p:sldId id="268" r:id="rId17"/>
    <p:sldId id="27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1349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DB05E-919C-48A9-A8F0-F7F0D04B4003}" type="datetimeFigureOut">
              <a:rPr lang="uk-UA" smtClean="0"/>
              <a:t>10.10.2016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CE480-0CED-4C51-B8D6-54AC21765F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736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3A9B7-BB18-40F8-AFAB-66440BE59D0F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2598-E661-4D94-8F97-93A68D656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1630-966B-4403-B4B8-EB71BD018348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8E7B4-2990-4CC5-9026-DA9795A0C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D71A7-8848-4034-B88B-5C568FEEABCE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4C99-7C95-4DDA-A884-26EB132A3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828092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B45D-459D-46A8-B260-D0395F25DFCD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B1F0-2893-4584-9F28-B384F9430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4BB3-F60B-4CF8-B516-2AA4E0E541E2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C0198-0389-4170-9638-82B883343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AC53-7D2D-4DFC-8FBA-6EE1BEEC3316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7DCF-AC37-4237-9CC6-CE0E0D8E4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2C9E-23DF-418C-90A2-A2AB05F02375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152B6-FEFD-463C-AEFC-D704D4011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30DD6-9D46-44AC-A380-079CC2544494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F3F8C-2F9C-418E-B9FD-DA787E628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257FE-0272-497C-ABE1-2C468ACFADB0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223E2-1CC5-4EA2-8900-0C657D008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E72433-58B5-4E59-81AC-991DF460BC30}" type="datetimeFigureOut">
              <a:rPr lang="ru-RU"/>
              <a:pPr>
                <a:defRPr/>
              </a:pPr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761C1E-B762-4347-9565-D489439E5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584176"/>
          </a:xfrm>
        </p:spPr>
        <p:txBody>
          <a:bodyPr/>
          <a:lstStyle/>
          <a:p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uk-UA" sz="2400" b="1" dirty="0" smtClean="0">
                <a:solidFill>
                  <a:srgbClr val="002060"/>
                </a:solidFill>
              </a:rPr>
              <a:t>КНИЖКОВА </a:t>
            </a:r>
            <a:r>
              <a:rPr lang="uk-UA" sz="2400" b="1" dirty="0">
                <a:solidFill>
                  <a:srgbClr val="002060"/>
                </a:solidFill>
              </a:rPr>
              <a:t>СПАДЩИНА ГРЕЦЬКОЇ СПІЛЬНОТИ МІСТА НІЖИНА </a:t>
            </a:r>
            <a:r>
              <a:rPr lang="en-US" sz="2400" b="1" dirty="0">
                <a:solidFill>
                  <a:srgbClr val="002060"/>
                </a:solidFill>
              </a:rPr>
              <a:t>XVII</a:t>
            </a:r>
            <a:r>
              <a:rPr lang="ru-RU" sz="2400" b="1" dirty="0">
                <a:solidFill>
                  <a:srgbClr val="002060"/>
                </a:solidFill>
              </a:rPr>
              <a:t>-</a:t>
            </a:r>
            <a:r>
              <a:rPr lang="en-US" sz="2400" b="1" dirty="0">
                <a:solidFill>
                  <a:srgbClr val="002060"/>
                </a:solidFill>
              </a:rPr>
              <a:t>XIX </a:t>
            </a:r>
            <a:r>
              <a:rPr lang="uk-UA" sz="2400" b="1" dirty="0">
                <a:solidFill>
                  <a:srgbClr val="002060"/>
                </a:solidFill>
              </a:rPr>
              <a:t>СТ. У ФОНДОВОМУ ЗІБРАННІ БІБЛІОТЕКИ НІЖИНСЬКОГО ДЕРЖАВНОГО УНІВЕРСИТЕТУ </a:t>
            </a:r>
            <a:r>
              <a:rPr lang="uk-UA" sz="2400" b="1" dirty="0" smtClean="0">
                <a:solidFill>
                  <a:srgbClr val="002060"/>
                </a:solidFill>
              </a:rPr>
              <a:t>ІМЕНІ </a:t>
            </a:r>
            <a:r>
              <a:rPr lang="uk-UA" sz="2400" b="1" dirty="0">
                <a:solidFill>
                  <a:srgbClr val="002060"/>
                </a:solidFill>
              </a:rPr>
              <a:t>МИКОЛИ ГОГОЛЯ</a:t>
            </a:r>
            <a:r>
              <a:rPr lang="uk-UA" sz="2400" dirty="0">
                <a:solidFill>
                  <a:srgbClr val="002060"/>
                </a:solidFill>
              </a:rPr>
              <a:t/>
            </a:r>
            <a:br>
              <a:rPr lang="uk-UA" sz="2400" dirty="0">
                <a:solidFill>
                  <a:srgbClr val="002060"/>
                </a:solidFill>
              </a:rPr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endParaRPr lang="ru-RU" sz="2400" i="1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23528" y="4653136"/>
            <a:ext cx="5904656" cy="1440160"/>
          </a:xfrm>
        </p:spPr>
        <p:txBody>
          <a:bodyPr/>
          <a:lstStyle/>
          <a:p>
            <a:r>
              <a:rPr lang="uk-UA" sz="1600" b="1" i="1" dirty="0">
                <a:solidFill>
                  <a:srgbClr val="002060"/>
                </a:solidFill>
              </a:rPr>
              <a:t>Морозов Олександр Сергійович, 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i="1" dirty="0">
                <a:solidFill>
                  <a:srgbClr val="002060"/>
                </a:solidFill>
              </a:rPr>
              <a:t>директор Бібліотеки імені академіка М.О.</a:t>
            </a:r>
            <a:r>
              <a:rPr lang="uk-UA" sz="1600" i="1" dirty="0" err="1">
                <a:solidFill>
                  <a:srgbClr val="002060"/>
                </a:solidFill>
              </a:rPr>
              <a:t>Лавровського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i="1" dirty="0">
                <a:solidFill>
                  <a:srgbClr val="002060"/>
                </a:solidFill>
              </a:rPr>
              <a:t>Ніжинського державного університету імені Миколи Гоголя</a:t>
            </a:r>
            <a:r>
              <a:rPr lang="uk-UA" sz="1600" i="1" dirty="0" smtClean="0">
                <a:solidFill>
                  <a:srgbClr val="002060"/>
                </a:solidFill>
              </a:rPr>
              <a:t>, завідувач </a:t>
            </a:r>
            <a:r>
              <a:rPr lang="uk-UA" sz="1600" i="1" dirty="0">
                <a:solidFill>
                  <a:srgbClr val="002060"/>
                </a:solidFill>
              </a:rPr>
              <a:t>Музею рідкісної книги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439504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</a:rPr>
              <a:t>Міжнародна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науково</a:t>
            </a:r>
            <a:r>
              <a:rPr lang="ru-RU" sz="1600" b="1" dirty="0">
                <a:solidFill>
                  <a:srgbClr val="002060"/>
                </a:solidFill>
              </a:rPr>
              <a:t>-практична </a:t>
            </a:r>
            <a:r>
              <a:rPr lang="ru-RU" sz="1600" b="1" dirty="0" err="1">
                <a:solidFill>
                  <a:srgbClr val="002060"/>
                </a:solidFill>
              </a:rPr>
              <a:t>конференція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"</a:t>
            </a:r>
            <a:r>
              <a:rPr lang="ru-RU" sz="1600" b="1" dirty="0" err="1">
                <a:solidFill>
                  <a:srgbClr val="002060"/>
                </a:solidFill>
              </a:rPr>
              <a:t>Бібліотеки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вищих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навчальних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закладів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b="1" dirty="0" err="1">
                <a:solidFill>
                  <a:srgbClr val="002060"/>
                </a:solidFill>
              </a:rPr>
              <a:t>досвід</a:t>
            </a:r>
            <a:r>
              <a:rPr lang="ru-RU" sz="1600" b="1" dirty="0">
                <a:solidFill>
                  <a:srgbClr val="002060"/>
                </a:solidFill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</a:rPr>
              <a:t>перспективи</a:t>
            </a:r>
            <a:r>
              <a:rPr lang="ru-RU" sz="1600" b="1" dirty="0">
                <a:solidFill>
                  <a:srgbClr val="002060"/>
                </a:solidFill>
              </a:rPr>
              <a:t>"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м. </a:t>
            </a:r>
            <a:r>
              <a:rPr lang="ru-RU" sz="1600" b="1" dirty="0" err="1">
                <a:solidFill>
                  <a:srgbClr val="002060"/>
                </a:solidFill>
              </a:rPr>
              <a:t>Київ</a:t>
            </a:r>
            <a:r>
              <a:rPr lang="ru-RU" sz="1600" b="1" dirty="0">
                <a:solidFill>
                  <a:srgbClr val="002060"/>
                </a:solidFill>
              </a:rPr>
              <a:t>, 11-13 </a:t>
            </a:r>
            <a:r>
              <a:rPr lang="ru-RU" sz="1600" b="1" dirty="0" err="1">
                <a:solidFill>
                  <a:srgbClr val="002060"/>
                </a:solidFill>
              </a:rPr>
              <a:t>жовтня</a:t>
            </a:r>
            <a:r>
              <a:rPr lang="ru-RU" sz="1600" b="1" dirty="0">
                <a:solidFill>
                  <a:srgbClr val="002060"/>
                </a:solidFill>
              </a:rPr>
              <a:t> 2016 р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1600" b="1" i="1" dirty="0">
                <a:solidFill>
                  <a:srgbClr val="002060"/>
                </a:solidFill>
              </a:rPr>
              <a:t>Круглий </a:t>
            </a:r>
            <a:r>
              <a:rPr lang="uk-UA" sz="1600" b="1" i="1" dirty="0" smtClean="0">
                <a:solidFill>
                  <a:srgbClr val="002060"/>
                </a:solidFill>
              </a:rPr>
              <a:t>стіл: «Рідкісні </a:t>
            </a:r>
            <a:r>
              <a:rPr lang="uk-UA" sz="1600" b="1" i="1" dirty="0">
                <a:solidFill>
                  <a:srgbClr val="002060"/>
                </a:solidFill>
              </a:rPr>
              <a:t>та цінні видання у фондах бібліотек ВНЗ: </a:t>
            </a:r>
            <a:endParaRPr lang="uk-UA" sz="1600" b="1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1600" b="1" i="1" dirty="0" smtClean="0">
                <a:solidFill>
                  <a:srgbClr val="002060"/>
                </a:solidFill>
              </a:rPr>
              <a:t>вивчення</a:t>
            </a:r>
            <a:r>
              <a:rPr lang="uk-UA" sz="1600" b="1" i="1" dirty="0">
                <a:solidFill>
                  <a:srgbClr val="002060"/>
                </a:solidFill>
              </a:rPr>
              <a:t>, збереження, </a:t>
            </a:r>
            <a:r>
              <a:rPr lang="uk-UA" sz="1600" b="1" i="1" dirty="0" smtClean="0">
                <a:solidFill>
                  <a:srgbClr val="002060"/>
                </a:solidFill>
              </a:rPr>
              <a:t>поширення» 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BibliotekaNDU\Desktop\греки-1\IMG_5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25899"/>
            <a:ext cx="2762332" cy="192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8062" y="515719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27 лютого 1887 року </a:t>
            </a:r>
            <a:r>
              <a:rPr lang="uk-UA" b="1" dirty="0" smtClean="0"/>
              <a:t>бібліотека </a:t>
            </a:r>
            <a:r>
              <a:rPr lang="uk-UA" b="1" dirty="0"/>
              <a:t>Ніжинського грецького </a:t>
            </a:r>
            <a:r>
              <a:rPr lang="uk-UA" b="1" dirty="0" err="1"/>
              <a:t>Олександрівського</a:t>
            </a:r>
            <a:r>
              <a:rPr lang="uk-UA" b="1" dirty="0"/>
              <a:t> училища влилася до складу фондового зібрання Ніжинського історико-філологічного інституту князя О.Безбородька.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91950" y="806997"/>
            <a:ext cx="8510196" cy="3840480"/>
            <a:chOff x="218376" y="777241"/>
            <a:chExt cx="8510196" cy="3840480"/>
          </a:xfrm>
        </p:grpSpPr>
        <p:pic>
          <p:nvPicPr>
            <p:cNvPr id="8196" name="Picture 4" descr="C:\Users\BibliotekaNDU\Desktop\Греки\IMG_20160928_09501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8" b="6357"/>
            <a:stretch/>
          </p:blipFill>
          <p:spPr bwMode="auto">
            <a:xfrm>
              <a:off x="3491880" y="777241"/>
              <a:ext cx="5236692" cy="3840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C:\Users\BibliotekaNDU\Desktop\Греки\13_Bibli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52"/>
            <a:stretch/>
          </p:blipFill>
          <p:spPr bwMode="auto">
            <a:xfrm>
              <a:off x="218376" y="1131570"/>
              <a:ext cx="4224469" cy="2729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77072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Під час вивчення фондів університетської бібліотеки вдалося виявити низку унікальних </a:t>
            </a:r>
            <a:r>
              <a:rPr lang="uk-UA" dirty="0" smtClean="0"/>
              <a:t>видань, пов’язаних </a:t>
            </a:r>
            <a:r>
              <a:rPr lang="uk-UA" dirty="0"/>
              <a:t>з благодійною діяльністю грецьких мільйонерів-меценатів братів </a:t>
            </a:r>
            <a:r>
              <a:rPr lang="uk-UA" b="1" dirty="0"/>
              <a:t>Анастасія, Зоя та Миколи Зосимів</a:t>
            </a:r>
            <a:r>
              <a:rPr lang="uk-UA" dirty="0"/>
              <a:t>. У найкращих друкарнях Європи </a:t>
            </a:r>
            <a:r>
              <a:rPr lang="uk-UA" dirty="0" smtClean="0"/>
              <a:t>вони видавали  навчальну, релігійну, історичну </a:t>
            </a:r>
            <a:r>
              <a:rPr lang="uk-UA" dirty="0"/>
              <a:t>та </a:t>
            </a:r>
            <a:r>
              <a:rPr lang="uk-UA" dirty="0" smtClean="0"/>
              <a:t>класичну літературу, словники</a:t>
            </a:r>
            <a:r>
              <a:rPr lang="uk-UA" dirty="0"/>
              <a:t>, твори грецьких богословів-просвітителів Євгенія </a:t>
            </a:r>
            <a:r>
              <a:rPr lang="uk-UA" dirty="0" err="1"/>
              <a:t>Булгаріса</a:t>
            </a:r>
            <a:r>
              <a:rPr lang="uk-UA" dirty="0"/>
              <a:t> та </a:t>
            </a:r>
            <a:r>
              <a:rPr lang="uk-UA" dirty="0" err="1"/>
              <a:t>Нікіфора</a:t>
            </a:r>
            <a:r>
              <a:rPr lang="uk-UA" dirty="0"/>
              <a:t> </a:t>
            </a:r>
            <a:r>
              <a:rPr lang="uk-UA" dirty="0" err="1" smtClean="0"/>
              <a:t>Теотокі</a:t>
            </a:r>
            <a:r>
              <a:rPr lang="uk-UA" dirty="0" smtClean="0"/>
              <a:t>, започаткували </a:t>
            </a:r>
            <a:r>
              <a:rPr lang="uk-UA" dirty="0"/>
              <a:t>видання повної антології грецької античної літератури під загальною назвою «Еллінська бібліотека»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95536" y="631482"/>
            <a:ext cx="8280920" cy="3373582"/>
            <a:chOff x="395536" y="631482"/>
            <a:chExt cx="8280920" cy="337358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80728"/>
              <a:ext cx="2411313" cy="2491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82" y="1038590"/>
              <a:ext cx="2580474" cy="2376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990" y="631482"/>
              <a:ext cx="2535138" cy="3373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9411" y="607670"/>
            <a:ext cx="7852184" cy="5440077"/>
            <a:chOff x="692348" y="531793"/>
            <a:chExt cx="7852184" cy="544007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92348" y="531793"/>
              <a:ext cx="7852184" cy="5208225"/>
              <a:chOff x="-8043" y="890897"/>
              <a:chExt cx="8934999" cy="5976377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369668">
                <a:off x="-8043" y="942345"/>
                <a:ext cx="1936831" cy="322718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67940">
                <a:off x="6920866" y="1134798"/>
                <a:ext cx="2006090" cy="322718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00097">
                <a:off x="2303747" y="890897"/>
                <a:ext cx="1944216" cy="24082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6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87012">
                <a:off x="4410297" y="896733"/>
                <a:ext cx="1952625" cy="29479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7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33949">
                <a:off x="751203" y="2920365"/>
                <a:ext cx="3630200" cy="2504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8" name="Picture 8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-1"/>
              <a:stretch/>
            </p:blipFill>
            <p:spPr bwMode="auto">
              <a:xfrm rot="886956">
                <a:off x="4646622" y="2913326"/>
                <a:ext cx="3512401" cy="2536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3444" y="4442119"/>
                <a:ext cx="3065861" cy="24251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49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5192">
              <a:off x="6503869" y="3616272"/>
              <a:ext cx="1755260" cy="23390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00523">
              <a:off x="1040842" y="3729515"/>
              <a:ext cx="1542743" cy="2242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55576" y="6279503"/>
            <a:ext cx="819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Видання братів Зосимів у бібліотеці НДУ імені Миколи Гоголя</a:t>
            </a:r>
            <a:endParaRPr lang="uk-U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4725144"/>
            <a:ext cx="8229600" cy="1440160"/>
          </a:xfrm>
        </p:spPr>
        <p:txBody>
          <a:bodyPr/>
          <a:lstStyle/>
          <a:p>
            <a:pPr algn="ctr"/>
            <a:r>
              <a:rPr lang="uk-UA" sz="1800" b="1" dirty="0" smtClean="0"/>
              <a:t>У </a:t>
            </a:r>
            <a:r>
              <a:rPr lang="uk-UA" sz="1800" b="1" dirty="0"/>
              <a:t>2008 році Ніжин відвідала офіційна делегація на чолі з президентом Греції </a:t>
            </a:r>
            <a:r>
              <a:rPr lang="uk-UA" sz="1800" b="1" dirty="0" err="1"/>
              <a:t>Каролосом</a:t>
            </a:r>
            <a:r>
              <a:rPr lang="uk-UA" sz="1800" b="1" dirty="0"/>
              <a:t> </a:t>
            </a:r>
            <a:r>
              <a:rPr lang="uk-UA" sz="1800" b="1" dirty="0" err="1"/>
              <a:t>Папуліасом</a:t>
            </a:r>
            <a:r>
              <a:rPr lang="uk-UA" sz="1800" b="1" dirty="0"/>
              <a:t>. Делегація відвідала Музей рідкісної книги НДУ, де ознайомилася із шедеврами грецької </a:t>
            </a:r>
            <a:r>
              <a:rPr lang="uk-UA" sz="1800" b="1" dirty="0" smtClean="0"/>
              <a:t>бібліотеки </a:t>
            </a:r>
            <a:r>
              <a:rPr lang="uk-UA" sz="1800" b="1" dirty="0"/>
              <a:t>та поклала вінок від імені народу Греції на могилі братів Зосимів на грецькому кладовищі Ніжина.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741873"/>
            <a:ext cx="8568952" cy="3732598"/>
            <a:chOff x="251520" y="741873"/>
            <a:chExt cx="8568952" cy="3732598"/>
          </a:xfrm>
        </p:grpSpPr>
        <p:pic>
          <p:nvPicPr>
            <p:cNvPr id="8194" name="Picture 2" descr="http://arhiv.orthodoxy.org.ua/files/_MG_9928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741873"/>
              <a:ext cx="3744416" cy="2702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arhiv.orthodoxy.org.ua/files/P4150089_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" t="6061" r="5984" b="7623"/>
            <a:stretch/>
          </p:blipFill>
          <p:spPr bwMode="auto">
            <a:xfrm>
              <a:off x="3492795" y="2415152"/>
              <a:ext cx="2661556" cy="2059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http://nigin-museum.do.am/_pu/0/s5659444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83699"/>
              <a:ext cx="3611962" cy="2501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836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653136"/>
            <a:ext cx="8373616" cy="1357611"/>
          </a:xfrm>
        </p:spPr>
        <p:txBody>
          <a:bodyPr/>
          <a:lstStyle/>
          <a:p>
            <a:pPr algn="ctr"/>
            <a:r>
              <a:rPr lang="uk-UA" sz="1800" b="1" dirty="0" smtClean="0"/>
              <a:t>При роботи </a:t>
            </a:r>
            <a:r>
              <a:rPr lang="uk-UA" sz="1800" b="1" dirty="0"/>
              <a:t>з фондами </a:t>
            </a:r>
            <a:r>
              <a:rPr lang="uk-UA" sz="1800" b="1" dirty="0" smtClean="0"/>
              <a:t>виявлено збірки </a:t>
            </a:r>
            <a:r>
              <a:rPr lang="uk-UA" sz="1800" b="1" dirty="0"/>
              <a:t>законів Російської імперії та видання юридичного характеру, що належали Ніжинському грецькому магістрату, богослужбові грецькі видання </a:t>
            </a:r>
            <a:r>
              <a:rPr lang="en-US" sz="1800" b="1" dirty="0"/>
              <a:t>XVIII</a:t>
            </a:r>
            <a:r>
              <a:rPr lang="uk-UA" sz="1800" b="1" dirty="0"/>
              <a:t> століття, що були придбані </a:t>
            </a:r>
            <a:r>
              <a:rPr lang="uk-UA" sz="1800" b="1" dirty="0" smtClean="0"/>
              <a:t>професором М.М.</a:t>
            </a:r>
            <a:r>
              <a:rPr lang="uk-UA" sz="1800" b="1" dirty="0" err="1" smtClean="0"/>
              <a:t>Бережковим</a:t>
            </a:r>
            <a:r>
              <a:rPr lang="uk-UA" sz="1800" b="1" dirty="0"/>
              <a:t>, </a:t>
            </a:r>
            <a:r>
              <a:rPr lang="uk-UA" sz="1800" b="1" dirty="0" smtClean="0"/>
              <a:t>примірники </a:t>
            </a:r>
            <a:r>
              <a:rPr lang="uk-UA" sz="1800" b="1" dirty="0"/>
              <a:t>стародруків із родинних зібрань грецьких родин </a:t>
            </a:r>
            <a:r>
              <a:rPr lang="uk-UA" sz="1800" b="1" dirty="0" err="1"/>
              <a:t>Кліца</a:t>
            </a:r>
            <a:r>
              <a:rPr lang="uk-UA" sz="1800" b="1" dirty="0"/>
              <a:t>, </a:t>
            </a:r>
            <a:r>
              <a:rPr lang="uk-UA" sz="1800" b="1" dirty="0" err="1"/>
              <a:t>Кромміди</a:t>
            </a:r>
            <a:r>
              <a:rPr lang="uk-UA" sz="1800" b="1" dirty="0"/>
              <a:t> та </a:t>
            </a:r>
            <a:r>
              <a:rPr lang="uk-UA" sz="1800" b="1" dirty="0" err="1"/>
              <a:t>Кунелакісів</a:t>
            </a:r>
            <a:r>
              <a:rPr lang="uk-UA" sz="1800" b="1" dirty="0"/>
              <a:t> тощо.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0478" y="548679"/>
            <a:ext cx="8623507" cy="3942154"/>
            <a:chOff x="250478" y="548679"/>
            <a:chExt cx="8623507" cy="3942154"/>
          </a:xfrm>
        </p:grpSpPr>
        <p:pic>
          <p:nvPicPr>
            <p:cNvPr id="4098" name="Picture 2" descr="C:\Users\BibliotekaNDU\Desktop\Новая папка\Изображение 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78" y="548679"/>
              <a:ext cx="1945258" cy="31319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BibliotekaNDU\Desktop\Новая папка\Изображение 00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27455"/>
              <a:ext cx="1944216" cy="28496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BibliotekaNDU\Desktop\Новая папка\Изображение 03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595765"/>
              <a:ext cx="2060110" cy="3225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:\Users\BibliotekaNDU\Desktop\Новая папка\Изображение 02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098" y="1123153"/>
              <a:ext cx="1943042" cy="3058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BibliotekaNDU\Desktop\Новая папка\Изображение 00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24664" r="7103" b="14432"/>
            <a:stretch/>
          </p:blipFill>
          <p:spPr bwMode="auto">
            <a:xfrm>
              <a:off x="2882910" y="3663310"/>
              <a:ext cx="3129250" cy="8275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BibliotekaNDU\Desktop\Новая папка\Изображение 02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184" y="559791"/>
              <a:ext cx="2037801" cy="3152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37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9512" y="476672"/>
            <a:ext cx="9010892" cy="5760640"/>
            <a:chOff x="179512" y="476672"/>
            <a:chExt cx="9010892" cy="576064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28274" y="476672"/>
              <a:ext cx="8492198" cy="4413039"/>
              <a:chOff x="342581" y="620688"/>
              <a:chExt cx="8492198" cy="4413039"/>
            </a:xfrm>
          </p:grpSpPr>
          <p:pic>
            <p:nvPicPr>
              <p:cNvPr id="5122" name="Picture 2" descr="C:\Users\BibliotekaNDU\Desktop\Новая папка\Изображение 01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1628800"/>
                <a:ext cx="2164655" cy="34049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C:\Users\BibliotekaNDU\Desktop\Новая папка\Изображение 01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581" y="620688"/>
                <a:ext cx="2512666" cy="36341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5" name="Picture 5" descr="C:\Users\BibliotekaNDU\Desktop\Новая папка\Изображение 01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6" y="707957"/>
                <a:ext cx="3398683" cy="262330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79512" y="5313982"/>
              <a:ext cx="8784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/>
                <a:t>Дарчий напис Ієрусалимського патріарха </a:t>
              </a:r>
              <a:r>
                <a:rPr lang="uk-UA" b="1" dirty="0" err="1" smtClean="0"/>
                <a:t>Досіфея</a:t>
              </a:r>
              <a:r>
                <a:rPr lang="uk-UA" b="1" dirty="0" smtClean="0"/>
                <a:t> про дарування книги Ніжинському грецькому братству через грека Тимофія </a:t>
              </a:r>
              <a:r>
                <a:rPr lang="uk-UA" b="1" dirty="0" err="1" smtClean="0"/>
                <a:t>Згуру</a:t>
              </a:r>
              <a:r>
                <a:rPr lang="uk-UA" b="1" dirty="0" smtClean="0"/>
                <a:t>, датований </a:t>
              </a:r>
            </a:p>
            <a:p>
              <a:pPr algn="ctr"/>
              <a:r>
                <a:rPr lang="uk-UA" b="1" dirty="0" smtClean="0"/>
                <a:t>17 квітня 1699 року.</a:t>
              </a:r>
              <a:endParaRPr lang="uk-UA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6096" y="3413318"/>
              <a:ext cx="3754308" cy="1815882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uk-UA" sz="1600" b="1" i="1" dirty="0"/>
                <a:t>Тимофій </a:t>
              </a:r>
              <a:r>
                <a:rPr lang="uk-UA" sz="1600" b="1" i="1" dirty="0" err="1"/>
                <a:t>Стигліїв</a:t>
              </a:r>
              <a:r>
                <a:rPr lang="uk-UA" sz="1600" b="1" i="1" dirty="0"/>
                <a:t> </a:t>
              </a:r>
              <a:r>
                <a:rPr lang="uk-UA" sz="1600" b="1" i="1" dirty="0" err="1" smtClean="0"/>
                <a:t>Згура</a:t>
              </a:r>
              <a:r>
                <a:rPr lang="uk-UA" sz="1600" b="1" i="1" dirty="0" smtClean="0"/>
                <a:t> </a:t>
              </a:r>
              <a:r>
                <a:rPr lang="uk-UA" sz="1600" i="1" dirty="0" smtClean="0"/>
                <a:t>(†1708) – український політичний </a:t>
              </a:r>
              <a:r>
                <a:rPr lang="uk-UA" sz="1600" i="1" dirty="0"/>
                <a:t>діяч, </a:t>
              </a:r>
              <a:r>
                <a:rPr lang="uk-UA" sz="1600" i="1" dirty="0" smtClean="0"/>
                <a:t>дипломат, соратник гетьмана Івана Мазепи. Посол з особливих доручень. В</a:t>
              </a:r>
              <a:r>
                <a:rPr lang="ru-RU" sz="1600" i="1" dirty="0" err="1" smtClean="0"/>
                <a:t>иконував</a:t>
              </a:r>
              <a:r>
                <a:rPr lang="ru-RU" sz="1600" i="1" dirty="0" smtClean="0"/>
                <a:t> </a:t>
              </a:r>
              <a:r>
                <a:rPr lang="ru-RU" sz="1600" i="1" dirty="0" err="1"/>
                <a:t>дипломатичні</a:t>
              </a:r>
              <a:r>
                <a:rPr lang="ru-RU" sz="1600" i="1" dirty="0"/>
                <a:t> </a:t>
              </a:r>
              <a:r>
                <a:rPr lang="ru-RU" sz="1600" i="1" dirty="0" err="1"/>
                <a:t>місії</a:t>
              </a:r>
              <a:r>
                <a:rPr lang="ru-RU" sz="1600" i="1" dirty="0"/>
                <a:t> </a:t>
              </a:r>
              <a:r>
                <a:rPr lang="ru-RU" sz="1600" i="1" dirty="0" smtClean="0"/>
                <a:t> в </a:t>
              </a:r>
              <a:r>
                <a:rPr lang="ru-RU" sz="1600" i="1" dirty="0" err="1" smtClean="0"/>
                <a:t>Греції</a:t>
              </a:r>
              <a:r>
                <a:rPr lang="ru-RU" sz="1600" i="1" dirty="0" smtClean="0"/>
                <a:t>, </a:t>
              </a:r>
              <a:r>
                <a:rPr lang="ru-RU" sz="1600" i="1" dirty="0" err="1" smtClean="0"/>
                <a:t>Туреччині</a:t>
              </a:r>
              <a:r>
                <a:rPr lang="ru-RU" sz="1600" i="1" dirty="0"/>
                <a:t>,</a:t>
              </a:r>
              <a:r>
                <a:rPr lang="ru-RU" sz="1600" i="1" dirty="0" smtClean="0"/>
                <a:t> </a:t>
              </a:r>
              <a:r>
                <a:rPr lang="ru-RU" sz="1600" i="1" dirty="0" err="1" smtClean="0"/>
                <a:t>Румунії</a:t>
              </a:r>
              <a:r>
                <a:rPr lang="ru-RU" sz="1600" i="1" dirty="0" smtClean="0"/>
                <a:t> та </a:t>
              </a:r>
            </a:p>
            <a:p>
              <a:r>
                <a:rPr lang="ru-RU" sz="1600" i="1" dirty="0" smtClean="0"/>
                <a:t>в </a:t>
              </a:r>
              <a:r>
                <a:rPr lang="ru-RU" sz="1600" i="1" dirty="0" err="1"/>
                <a:t>інших</a:t>
              </a:r>
              <a:r>
                <a:rPr lang="ru-RU" sz="1600" i="1" dirty="0"/>
                <a:t> </a:t>
              </a:r>
              <a:r>
                <a:rPr lang="ru-RU" sz="1600" i="1" dirty="0" err="1"/>
                <a:t>країнах</a:t>
              </a:r>
              <a:r>
                <a:rPr lang="ru-RU" sz="1600" i="1" dirty="0" smtClean="0"/>
                <a:t>.</a:t>
              </a:r>
              <a:r>
                <a:rPr lang="uk-UA" sz="1600" i="1" dirty="0" smtClean="0"/>
                <a:t> </a:t>
              </a:r>
              <a:endParaRPr lang="uk-UA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6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9152" y="612130"/>
            <a:ext cx="8496945" cy="5745391"/>
            <a:chOff x="339152" y="612130"/>
            <a:chExt cx="8496945" cy="57453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39153" y="5157192"/>
              <a:ext cx="84969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b="1" dirty="0"/>
                <a:t>Робота з упорядкування колекції триває. </a:t>
              </a:r>
              <a:endParaRPr lang="uk-UA" b="1" dirty="0" smtClean="0"/>
            </a:p>
            <a:p>
              <a:pPr algn="ctr"/>
              <a:r>
                <a:rPr lang="uk-UA" b="1" dirty="0" smtClean="0"/>
                <a:t>На </a:t>
              </a:r>
              <a:r>
                <a:rPr lang="uk-UA" b="1" dirty="0"/>
                <a:t>сьогоднішній день ідентифіковано </a:t>
              </a:r>
              <a:r>
                <a:rPr lang="uk-UA" b="1" dirty="0" smtClean="0"/>
                <a:t>та каталогізовано </a:t>
              </a:r>
            </a:p>
            <a:p>
              <a:pPr algn="ctr"/>
              <a:r>
                <a:rPr lang="uk-UA" b="1" dirty="0" smtClean="0"/>
                <a:t>687 </a:t>
              </a:r>
              <a:r>
                <a:rPr lang="uk-UA" b="1" dirty="0"/>
                <a:t>одиниць зберігання </a:t>
              </a:r>
              <a:r>
                <a:rPr lang="uk-UA" b="1" dirty="0" smtClean="0"/>
                <a:t>грецької </a:t>
              </a:r>
              <a:r>
                <a:rPr lang="uk-UA" b="1" dirty="0"/>
                <a:t>бібліотеки. </a:t>
              </a:r>
              <a:br>
                <a:rPr lang="uk-UA" b="1" dirty="0"/>
              </a:br>
              <a:endParaRPr lang="uk-UA" b="1" dirty="0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39152" y="612130"/>
              <a:ext cx="8489239" cy="4162585"/>
              <a:chOff x="1056192" y="759966"/>
              <a:chExt cx="8489239" cy="4162585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1089" y="759967"/>
                <a:ext cx="3824342" cy="39488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192" y="759966"/>
                <a:ext cx="3152727" cy="41625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</p:grpSp>
        <p:pic>
          <p:nvPicPr>
            <p:cNvPr id="6146" name="Picture 2" descr="C:\Users\BibliotekaNDU\Desktop\Новая папка\Изображение 0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61843"/>
              <a:ext cx="3820056" cy="3423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52120" y="4725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C:\Users\BibliotekaNDU\Desktop\Новая папка\Новый рисун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4132"/>
            <a:ext cx="7128792" cy="434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22920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ДЯКУЮ ЗА УВАГУ!</a:t>
            </a:r>
            <a:endParaRPr lang="uk-U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7"/>
          <p:cNvSpPr>
            <a:spLocks noGrp="1"/>
          </p:cNvSpPr>
          <p:nvPr>
            <p:ph idx="1"/>
          </p:nvPr>
        </p:nvSpPr>
        <p:spPr>
          <a:xfrm>
            <a:off x="323528" y="4797152"/>
            <a:ext cx="8568952" cy="151216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uk-UA" sz="2000" dirty="0"/>
              <a:t>Документи гетьманської канцелярії </a:t>
            </a:r>
            <a:r>
              <a:rPr lang="uk-UA" sz="2000" dirty="0" smtClean="0"/>
              <a:t>Б.Хмельницького 1657 року </a:t>
            </a:r>
            <a:r>
              <a:rPr lang="uk-UA" sz="2000" dirty="0"/>
              <a:t>засвідчили </a:t>
            </a:r>
            <a:r>
              <a:rPr lang="uk-UA" sz="2000" dirty="0" smtClean="0"/>
              <a:t>появу </a:t>
            </a:r>
            <a:r>
              <a:rPr lang="uk-UA" sz="2000" dirty="0"/>
              <a:t>грецької спільноти міста Ніжина</a:t>
            </a:r>
            <a:r>
              <a:rPr lang="uk-UA" sz="2000" dirty="0" smtClean="0"/>
              <a:t>. </a:t>
            </a:r>
            <a:r>
              <a:rPr lang="uk-UA" sz="2000" dirty="0"/>
              <a:t>На рубежі </a:t>
            </a:r>
            <a:r>
              <a:rPr lang="uk-UA" sz="2000" dirty="0" smtClean="0"/>
              <a:t>          </a:t>
            </a:r>
            <a:r>
              <a:rPr lang="en-US" sz="2000" dirty="0" smtClean="0"/>
              <a:t>XVII</a:t>
            </a:r>
            <a:r>
              <a:rPr lang="uk-UA" sz="2000" dirty="0"/>
              <a:t>-</a:t>
            </a:r>
            <a:r>
              <a:rPr lang="en-US" sz="2000" dirty="0"/>
              <a:t>XVIII</a:t>
            </a:r>
            <a:r>
              <a:rPr lang="uk-UA" sz="2000" dirty="0"/>
              <a:t> ст. ніжинські греки будують </a:t>
            </a:r>
            <a:r>
              <a:rPr lang="uk-UA" sz="2000" dirty="0" smtClean="0"/>
              <a:t>власні храми</a:t>
            </a:r>
            <a:r>
              <a:rPr lang="uk-UA" sz="2000" dirty="0"/>
              <a:t>, </a:t>
            </a:r>
            <a:r>
              <a:rPr lang="uk-UA" sz="2000" dirty="0" smtClean="0"/>
              <a:t>школу, </a:t>
            </a:r>
            <a:r>
              <a:rPr lang="uk-UA" sz="2000" dirty="0"/>
              <a:t>шпиталь, суд грецького братства, а згодом – </a:t>
            </a:r>
            <a:r>
              <a:rPr lang="uk-UA" sz="2000" dirty="0" smtClean="0"/>
              <a:t>і Ніжинський </a:t>
            </a:r>
            <a:r>
              <a:rPr lang="uk-UA" sz="2000" dirty="0"/>
              <a:t>грецький магістрат. </a:t>
            </a:r>
            <a:endParaRPr lang="ru-RU" sz="2000" dirty="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323528" y="568538"/>
            <a:ext cx="8424936" cy="4020016"/>
            <a:chOff x="323528" y="568538"/>
            <a:chExt cx="8424936" cy="4020016"/>
          </a:xfrm>
        </p:grpSpPr>
        <p:pic>
          <p:nvPicPr>
            <p:cNvPr id="2052" name="Picture 4" descr="C:\Users\BibliotekaNDU\Desktop\греки-1\Дзвіниця Гр. церкви, зруйн. у 1930-1950 х рр.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164461"/>
              <a:ext cx="2304256" cy="34196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BibliotekaNDU\Desktop\греки-1\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27" y="568538"/>
              <a:ext cx="2442435" cy="3384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BibliotekaNDU\Desktop\греки-1\IMG_66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3"/>
            <a:stretch/>
          </p:blipFill>
          <p:spPr bwMode="auto">
            <a:xfrm>
              <a:off x="2123728" y="1164461"/>
              <a:ext cx="2448272" cy="34240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centerculture.uagate.com/wp-content/uploads/2014/03/bohdan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620688"/>
              <a:ext cx="2050105" cy="2787222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213595"/>
          </a:xfrm>
        </p:spPr>
        <p:txBody>
          <a:bodyPr/>
          <a:lstStyle/>
          <a:p>
            <a:pPr algn="ctr"/>
            <a:r>
              <a:rPr lang="uk-UA" sz="1800" b="1" dirty="0"/>
              <a:t>Архівну та книжкову спадщину ніжинських греків в різний час та у різних аспектах досліджували М.</a:t>
            </a:r>
            <a:r>
              <a:rPr lang="uk-UA" sz="1800" b="1" dirty="0" err="1"/>
              <a:t>Автономов</a:t>
            </a:r>
            <a:r>
              <a:rPr lang="uk-UA" sz="1800" b="1" dirty="0"/>
              <a:t>, М.М.</a:t>
            </a:r>
            <a:r>
              <a:rPr lang="uk-UA" sz="1800" b="1" dirty="0" err="1"/>
              <a:t>Бережков</a:t>
            </a:r>
            <a:r>
              <a:rPr lang="uk-UA" sz="1800" b="1" dirty="0"/>
              <a:t>, С.О.</a:t>
            </a:r>
            <a:r>
              <a:rPr lang="uk-UA" sz="1800" b="1" dirty="0" err="1"/>
              <a:t>Бєлокуров</a:t>
            </a:r>
            <a:r>
              <a:rPr lang="uk-UA" sz="1800" b="1" dirty="0"/>
              <a:t>, О.О.</a:t>
            </a:r>
            <a:r>
              <a:rPr lang="uk-UA" sz="1800" b="1" dirty="0" err="1"/>
              <a:t>Дмитрієвський</a:t>
            </a:r>
            <a:r>
              <a:rPr lang="uk-UA" sz="1800" b="1" dirty="0"/>
              <a:t>, Є.П.Пєтухов, М.Н.</a:t>
            </a:r>
            <a:r>
              <a:rPr lang="uk-UA" sz="1800" b="1" dirty="0" err="1"/>
              <a:t>Сперанський</a:t>
            </a:r>
            <a:r>
              <a:rPr lang="uk-UA" sz="1800" b="1" dirty="0"/>
              <a:t>, М.К.</a:t>
            </a:r>
            <a:r>
              <a:rPr lang="uk-UA" sz="1800" b="1" dirty="0" err="1"/>
              <a:t>Сторожевський</a:t>
            </a:r>
            <a:r>
              <a:rPr lang="uk-UA" sz="1800" b="1" dirty="0"/>
              <a:t>, Б.Л.</a:t>
            </a:r>
            <a:r>
              <a:rPr lang="uk-UA" sz="1800" b="1" dirty="0" err="1"/>
              <a:t>Фонкіч</a:t>
            </a:r>
            <a:r>
              <a:rPr lang="uk-UA" sz="1800" b="1" dirty="0"/>
              <a:t>, К.В.Харлампович, Є.К.</a:t>
            </a:r>
            <a:r>
              <a:rPr lang="uk-UA" sz="1800" b="1" dirty="0" err="1"/>
              <a:t>Чернухін</a:t>
            </a:r>
            <a:r>
              <a:rPr lang="uk-UA" sz="1800" b="1" dirty="0"/>
              <a:t> та ін.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2765" y="711032"/>
            <a:ext cx="8435366" cy="3762085"/>
            <a:chOff x="362765" y="711032"/>
            <a:chExt cx="8435366" cy="3762085"/>
          </a:xfrm>
        </p:grpSpPr>
        <p:pic>
          <p:nvPicPr>
            <p:cNvPr id="2055" name="Picture 7" descr="C:\Users\BibliotekaNDU\Desktop\Новая папка\Изображение 04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711032"/>
              <a:ext cx="1849867" cy="2620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BibliotekaNDU\Desktop\Новая папка\Изображение 04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391" y="1633646"/>
              <a:ext cx="1893905" cy="2839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BibliotekaNDU\Desktop\Новая папка\Изображение 045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577" y="860551"/>
              <a:ext cx="1994527" cy="28093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BibliotekaNDU\Desktop\Новая папка\Изображение 03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65" y="779433"/>
              <a:ext cx="1832971" cy="2865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BibliotekaNDU\Desktop\Новая папка\Изображение 03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964" y="1633646"/>
              <a:ext cx="1990956" cy="2839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69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2"/>
          <p:cNvSpPr>
            <a:spLocks noGrp="1"/>
          </p:cNvSpPr>
          <p:nvPr>
            <p:ph type="body" sz="quarter" idx="10"/>
          </p:nvPr>
        </p:nvSpPr>
        <p:spPr>
          <a:xfrm>
            <a:off x="-180528" y="4725144"/>
            <a:ext cx="9073008" cy="1584176"/>
          </a:xfrm>
        </p:spPr>
        <p:txBody>
          <a:bodyPr/>
          <a:lstStyle/>
          <a:p>
            <a:pPr marL="514350" indent="-514350" algn="ctr" eaLnBrk="1" hangingPunct="1">
              <a:buSzPct val="90000"/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1884 року професор </a:t>
            </a:r>
            <a:r>
              <a:rPr lang="uk-UA" sz="1800" dirty="0"/>
              <a:t>Київської духовної академії </a:t>
            </a:r>
            <a:r>
              <a:rPr lang="uk-UA" sz="1800" dirty="0" smtClean="0"/>
              <a:t>О.О.</a:t>
            </a:r>
            <a:r>
              <a:rPr lang="uk-UA" sz="1800" dirty="0" err="1" smtClean="0"/>
              <a:t>Дмитрієвський</a:t>
            </a:r>
            <a:r>
              <a:rPr lang="uk-UA" sz="1800" dirty="0" smtClean="0"/>
              <a:t> відвідав грецькі храми Ніжина, оглянув </a:t>
            </a:r>
            <a:r>
              <a:rPr lang="uk-UA" sz="1800" dirty="0"/>
              <a:t>та </a:t>
            </a:r>
            <a:r>
              <a:rPr lang="uk-UA" sz="1800" dirty="0" smtClean="0"/>
              <a:t>описав зібрання </a:t>
            </a:r>
            <a:r>
              <a:rPr lang="uk-UA" sz="1800" dirty="0"/>
              <a:t>цінних манускриптів ХІ-</a:t>
            </a:r>
            <a:r>
              <a:rPr lang="en-US" sz="1800" dirty="0"/>
              <a:t>XVIII </a:t>
            </a:r>
            <a:r>
              <a:rPr lang="uk-UA" sz="1800" dirty="0"/>
              <a:t>ст. </a:t>
            </a:r>
            <a:r>
              <a:rPr lang="uk-UA" sz="1800" dirty="0" smtClean="0"/>
              <a:t>та </a:t>
            </a:r>
            <a:r>
              <a:rPr lang="uk-UA" sz="1800" dirty="0"/>
              <a:t>унікальний архів ніжинських </a:t>
            </a:r>
            <a:r>
              <a:rPr lang="uk-UA" sz="1800" dirty="0" smtClean="0"/>
              <a:t>греків. До церковно-археологічного музею КДА </a:t>
            </a:r>
            <a:r>
              <a:rPr lang="uk-UA" sz="1800" dirty="0"/>
              <a:t>було </a:t>
            </a:r>
            <a:r>
              <a:rPr lang="uk-UA" sz="1800" dirty="0" smtClean="0"/>
              <a:t>передано </a:t>
            </a:r>
            <a:r>
              <a:rPr lang="uk-UA" sz="1800" dirty="0"/>
              <a:t>близько 27 грецьких та слов’янських </a:t>
            </a:r>
            <a:r>
              <a:rPr lang="uk-UA" sz="1800" dirty="0" smtClean="0"/>
              <a:t>рукописів,           кілька </a:t>
            </a:r>
            <a:r>
              <a:rPr lang="uk-UA" sz="1800" dirty="0"/>
              <a:t>десятків </a:t>
            </a:r>
            <a:r>
              <a:rPr lang="uk-UA" sz="1800" dirty="0" smtClean="0"/>
              <a:t>цінних стародруків</a:t>
            </a:r>
            <a:r>
              <a:rPr lang="uk-UA" sz="1800" dirty="0"/>
              <a:t>.</a:t>
            </a:r>
            <a:endParaRPr lang="ru-RU" sz="1800" dirty="0" smtClean="0">
              <a:solidFill>
                <a:srgbClr val="7725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8722" y="489757"/>
            <a:ext cx="8226297" cy="4091371"/>
            <a:chOff x="508722" y="489757"/>
            <a:chExt cx="8226297" cy="409137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5644">
              <a:off x="508722" y="746462"/>
              <a:ext cx="1910531" cy="27506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89757"/>
              <a:ext cx="3305906" cy="24721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4496">
              <a:off x="5276366" y="2651835"/>
              <a:ext cx="2627782" cy="1787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 descr="C:\Users\BibliotekaNDU\Desktop\греки-1\Евангелиє Христофора Дмитриева Музей історичних коштовностей України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4" t="1414" r="10391" b="4436"/>
            <a:stretch/>
          </p:blipFill>
          <p:spPr bwMode="auto">
            <a:xfrm>
              <a:off x="3444573" y="2102348"/>
              <a:ext cx="1644059" cy="247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1516">
              <a:off x="1493663" y="2338784"/>
              <a:ext cx="1555072" cy="2242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 descr="&amp;Kcy;&amp;acy;&amp;rcy;&amp;tcy;&amp;icy;&amp;ncy;&amp;kcy;&amp;icy; &amp;pcy;&amp;ocy; &amp;zcy;&amp;acy;&amp;pcy;&amp;rcy;&amp;ocy;&amp;scy;&amp;ucy; &amp;acy;&amp;lcy;&amp;iecy;&amp;kcy;&amp;scy;&amp;iecy;&amp;jcy; &amp;acy;&amp;fcy;&amp;acy;&amp;ncy;&amp;acy;&amp;scy;&amp;softcy;&amp;iecy;&amp;vcy;&amp;icy;&amp;chcy; &amp;dcy;&amp;mcy;&amp;icy;&amp;tcy;&amp;rcy;&amp;icy;&amp;iecy;&amp;vcy;&amp;scy;&amp;kcy;&amp;icy;&amp;jcy;, &amp;gcy;&amp;rcy;&amp;iecy;&amp;kcy;&amp;icy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2633">
              <a:off x="6934819" y="574980"/>
              <a:ext cx="1800200" cy="2642693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7"/>
          <p:cNvSpPr>
            <a:spLocks noGrp="1"/>
          </p:cNvSpPr>
          <p:nvPr>
            <p:ph idx="1"/>
          </p:nvPr>
        </p:nvSpPr>
        <p:spPr>
          <a:xfrm>
            <a:off x="323528" y="4293096"/>
            <a:ext cx="8568952" cy="1872208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/>
              <a:t>Книжкове зібрання ніжинських греків є </a:t>
            </a:r>
            <a:r>
              <a:rPr lang="uk-UA" sz="1800" dirty="0"/>
              <a:t>однією з перлин фондового зібрання </a:t>
            </a:r>
            <a:r>
              <a:rPr lang="uk-UA" sz="1800" dirty="0" smtClean="0"/>
              <a:t>Музею </a:t>
            </a:r>
            <a:r>
              <a:rPr lang="uk-UA" sz="1800" dirty="0"/>
              <a:t>рідкісної книги </a:t>
            </a:r>
            <a:r>
              <a:rPr lang="uk-UA" sz="1800" dirty="0" smtClean="0"/>
              <a:t>та бібліотеки Ніжинського </a:t>
            </a:r>
            <a:r>
              <a:rPr lang="uk-UA" sz="1800" dirty="0"/>
              <a:t>державного університету імені Миколи </a:t>
            </a:r>
            <a:r>
              <a:rPr lang="uk-UA" sz="1800" dirty="0" smtClean="0"/>
              <a:t>Гоголя. </a:t>
            </a:r>
            <a:r>
              <a:rPr lang="uk-UA" sz="1800" dirty="0"/>
              <a:t>До складу колекції входять книги з </a:t>
            </a:r>
            <a:r>
              <a:rPr lang="uk-UA" sz="1800" dirty="0" smtClean="0"/>
              <a:t>бібліотеки </a:t>
            </a:r>
            <a:r>
              <a:rPr lang="uk-UA" sz="1800" dirty="0"/>
              <a:t>Ніжинського грецького </a:t>
            </a:r>
            <a:r>
              <a:rPr lang="uk-UA" sz="1800" dirty="0" err="1"/>
              <a:t>Олександрівського</a:t>
            </a:r>
            <a:r>
              <a:rPr lang="uk-UA" sz="1800" dirty="0"/>
              <a:t> училища, окремі примірники видань юридичного, історичного, релігійного та класичного </a:t>
            </a:r>
            <a:r>
              <a:rPr lang="uk-UA" sz="1800" dirty="0" smtClean="0"/>
              <a:t>характеру</a:t>
            </a:r>
            <a:r>
              <a:rPr lang="uk-UA" sz="1800" dirty="0"/>
              <a:t>, що належали Ніжинському грецькому магістрату, книги з особових бібліотек ніжинських греків.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480720" cy="367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7"/>
          <p:cNvSpPr>
            <a:spLocks noGrp="1"/>
          </p:cNvSpPr>
          <p:nvPr>
            <p:ph idx="1"/>
          </p:nvPr>
        </p:nvSpPr>
        <p:spPr>
          <a:xfrm>
            <a:off x="323528" y="4869160"/>
            <a:ext cx="8640960" cy="1296144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1800" b="1" dirty="0"/>
              <a:t>Значна частина видань грецької колекції походить з бібліотеки Ніжинського </a:t>
            </a:r>
            <a:r>
              <a:rPr lang="uk-UA" sz="1800" b="1" dirty="0" err="1"/>
              <a:t>Олександрівського</a:t>
            </a:r>
            <a:r>
              <a:rPr lang="uk-UA" sz="1800" b="1" dirty="0"/>
              <a:t> училища, яке було відкрите 22 січня 1817 року за наказом імператора Олександра І (на честь якого й отримала свою назву) на базі парафіяльної школи грецького братства.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5536" y="620689"/>
            <a:ext cx="8456088" cy="4104455"/>
            <a:chOff x="395536" y="620689"/>
            <a:chExt cx="8456088" cy="4104455"/>
          </a:xfrm>
        </p:grpSpPr>
        <p:pic>
          <p:nvPicPr>
            <p:cNvPr id="3074" name="Picture 2" descr="C:\Users\BibliotekaNDU\Desktop\греки-1\IMG_660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5103" r="10319" b="7163"/>
            <a:stretch/>
          </p:blipFill>
          <p:spPr bwMode="auto">
            <a:xfrm>
              <a:off x="395536" y="620689"/>
              <a:ext cx="3222773" cy="2614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2818182" y="620689"/>
              <a:ext cx="6033442" cy="4104455"/>
              <a:chOff x="2818182" y="620689"/>
              <a:chExt cx="6033442" cy="4104455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8182" y="2532484"/>
                <a:ext cx="4131691" cy="21926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5" name="Picture 5" descr="C:\Users\BibliotekaNDU\Desktop\Греки\IMG_20160210_120615_1CS0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96" b="15973"/>
              <a:stretch/>
            </p:blipFill>
            <p:spPr bwMode="auto">
              <a:xfrm>
                <a:off x="4884027" y="620689"/>
                <a:ext cx="3967597" cy="22467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59621"/>
            <a:ext cx="8229600" cy="2077691"/>
          </a:xfrm>
        </p:spPr>
        <p:txBody>
          <a:bodyPr/>
          <a:lstStyle/>
          <a:p>
            <a:pPr algn="ctr"/>
            <a:r>
              <a:rPr lang="uk-UA" sz="1800" dirty="0"/>
              <a:t>1863 року училище відвідав </a:t>
            </a:r>
            <a:r>
              <a:rPr lang="uk-UA" sz="1800" dirty="0" smtClean="0"/>
              <a:t>М.К.</a:t>
            </a:r>
            <a:r>
              <a:rPr lang="uk-UA" sz="1800" dirty="0" err="1" smtClean="0"/>
              <a:t>Сторожевський</a:t>
            </a:r>
            <a:r>
              <a:rPr lang="uk-UA" sz="1800" dirty="0" smtClean="0"/>
              <a:t>. </a:t>
            </a:r>
            <a:r>
              <a:rPr lang="uk-UA" sz="1800" dirty="0"/>
              <a:t>За </a:t>
            </a:r>
            <a:r>
              <a:rPr lang="uk-UA" sz="1800" dirty="0" smtClean="0"/>
              <a:t>його спостереженням,   з </a:t>
            </a:r>
            <a:r>
              <a:rPr lang="uk-UA" sz="1800" dirty="0"/>
              <a:t>647 видань </a:t>
            </a:r>
            <a:r>
              <a:rPr lang="uk-UA" sz="1800" dirty="0" smtClean="0"/>
              <a:t>бібліотеки </a:t>
            </a:r>
            <a:r>
              <a:rPr lang="uk-UA" sz="1800" dirty="0"/>
              <a:t>мінімум 55 можна було віднести до початку Х</a:t>
            </a:r>
            <a:r>
              <a:rPr lang="en-US" sz="1800" dirty="0"/>
              <a:t>VI</a:t>
            </a:r>
            <a:r>
              <a:rPr lang="uk-UA" sz="1800" dirty="0"/>
              <a:t> ст. У складі книгозбірні </a:t>
            </a:r>
            <a:r>
              <a:rPr lang="uk-UA" sz="1800" dirty="0" smtClean="0"/>
              <a:t>бачимо унікальні </a:t>
            </a:r>
            <a:r>
              <a:rPr lang="uk-UA" sz="1800" dirty="0" err="1"/>
              <a:t>палеотипи</a:t>
            </a:r>
            <a:r>
              <a:rPr lang="uk-UA" sz="1800" dirty="0"/>
              <a:t>: венеціанські видання промов Демосфена (1504 р.); зібрання творів Платона (1513  та 1517 рр.), лікаря </a:t>
            </a:r>
            <a:r>
              <a:rPr lang="uk-UA" sz="1800" dirty="0" err="1"/>
              <a:t>Галена</a:t>
            </a:r>
            <a:r>
              <a:rPr lang="uk-UA" sz="1800" dirty="0"/>
              <a:t> (1541 р.), Аристотеля (1551 р.); базельські видання «Іліади» та «Одисеї» Гомера (1544 р.), Софокла (1548 р.), Аристофана (1547 р.), Плутарха (1542 р.), Симфонії Старого Заповіту (1547 р.) тощо.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494431"/>
            <a:ext cx="7973512" cy="3601643"/>
            <a:chOff x="395536" y="494431"/>
            <a:chExt cx="7973512" cy="3601643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94431"/>
              <a:ext cx="1998677" cy="3165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53222"/>
              <a:ext cx="3797048" cy="28477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ibliotekaNDU\Desktop\греки-1\33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669" y="1128182"/>
              <a:ext cx="2448272" cy="2967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5536" y="681442"/>
            <a:ext cx="8284401" cy="4466426"/>
            <a:chOff x="395536" y="681442"/>
            <a:chExt cx="8284401" cy="446642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81442"/>
              <a:ext cx="2339305" cy="3512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351" y="1357689"/>
              <a:ext cx="2376264" cy="3790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688152"/>
              <a:ext cx="2307737" cy="3506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95536" y="55172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Видання венеціанської друкарні </a:t>
            </a:r>
            <a:r>
              <a:rPr lang="uk-UA" dirty="0" err="1" smtClean="0"/>
              <a:t>Альда</a:t>
            </a:r>
            <a:r>
              <a:rPr lang="uk-UA" dirty="0" smtClean="0"/>
              <a:t> </a:t>
            </a:r>
            <a:r>
              <a:rPr lang="uk-UA" dirty="0" err="1" smtClean="0"/>
              <a:t>Мануція</a:t>
            </a:r>
            <a:r>
              <a:rPr lang="uk-UA" dirty="0" smtClean="0"/>
              <a:t> в зібранні грецької бібліотеки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4293096"/>
            <a:ext cx="8676456" cy="1800200"/>
          </a:xfrm>
        </p:spPr>
        <p:txBody>
          <a:bodyPr/>
          <a:lstStyle/>
          <a:p>
            <a:pPr algn="ctr"/>
            <a:r>
              <a:rPr lang="uk-UA" sz="1800" b="1" dirty="0"/>
              <a:t>У 1875 році відбулася реорганізація Ніжинського юридичного </a:t>
            </a:r>
            <a:r>
              <a:rPr lang="uk-UA" sz="1800" b="1" dirty="0" smtClean="0"/>
              <a:t>ліцею в </a:t>
            </a:r>
            <a:r>
              <a:rPr lang="uk-UA" sz="1800" b="1" dirty="0"/>
              <a:t>Ніжинський історико-філологічний інститут князя О.Безбородька</a:t>
            </a:r>
            <a:r>
              <a:rPr lang="ru-RU" sz="1800" b="1" dirty="0" smtClean="0"/>
              <a:t>. </a:t>
            </a:r>
            <a:r>
              <a:rPr lang="uk-UA" sz="1800" b="1" dirty="0" smtClean="0"/>
              <a:t>Оглянувши </a:t>
            </a:r>
            <a:r>
              <a:rPr lang="uk-UA" sz="1800" b="1" dirty="0"/>
              <a:t>книгосховище училища, </a:t>
            </a:r>
            <a:r>
              <a:rPr lang="uk-UA" sz="1800" b="1" dirty="0" smtClean="0"/>
              <a:t>директор інституту М.</a:t>
            </a:r>
            <a:r>
              <a:rPr lang="uk-UA" sz="1800" b="1" dirty="0" err="1" smtClean="0"/>
              <a:t>Лавровський</a:t>
            </a:r>
            <a:r>
              <a:rPr lang="uk-UA" sz="1800" b="1" dirty="0" smtClean="0"/>
              <a:t> </a:t>
            </a:r>
            <a:r>
              <a:rPr lang="uk-UA" sz="1800" b="1" dirty="0"/>
              <a:t>знайшов у </a:t>
            </a:r>
            <a:r>
              <a:rPr lang="uk-UA" sz="1800" b="1" dirty="0" smtClean="0"/>
              <a:t>ньому </a:t>
            </a:r>
            <a:r>
              <a:rPr lang="uk-UA" sz="1800" b="1" i="1" dirty="0"/>
              <a:t>«декілька цінних книг з богословського, класичного, історичного та літературного напрямків у стародавніх виданнях </a:t>
            </a:r>
            <a:endParaRPr lang="uk-UA" sz="1800" b="1" i="1" dirty="0" smtClean="0"/>
          </a:p>
          <a:p>
            <a:pPr algn="ctr"/>
            <a:r>
              <a:rPr lang="uk-UA" sz="1800" b="1" i="1" dirty="0" smtClean="0"/>
              <a:t>ХVІ-ХVІІІ </a:t>
            </a:r>
            <a:r>
              <a:rPr lang="uk-UA" sz="1800" b="1" i="1" dirty="0"/>
              <a:t>ст.»</a:t>
            </a:r>
            <a:r>
              <a:rPr lang="ru-RU" sz="1800" b="1" dirty="0" smtClean="0"/>
              <a:t>. </a:t>
            </a:r>
            <a:endParaRPr lang="ru-RU" sz="1800" b="1" dirty="0"/>
          </a:p>
        </p:txBody>
      </p:sp>
      <p:pic>
        <p:nvPicPr>
          <p:cNvPr id="7170" name="Picture 2" descr="http://lib.ndu.edu.ua/dspace/retrieve/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659338" cy="3168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ibliotekaNDU\Desktop\греки-1\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4" y="730424"/>
            <a:ext cx="5437607" cy="31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7">
      <a:dk1>
        <a:srgbClr val="6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Другая 2">
      <a:majorFont>
        <a:latin typeface="DS Greec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679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КНИЖКОВА СПАДЩИНА ГРЕЦЬКОЇ СПІЛЬНОТИ МІСТА НІЖИНА XVII-XIX СТ. У ФОНДОВОМУ ЗІБРАННІ БІБЛІОТЕКИ НІЖИНСЬКОГО ДЕРЖАВНОГО УНІВЕРСИТЕТУ ІМЕНІ МИКОЛИ ГОГОЛЯ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</dc:creator>
  <cp:lastModifiedBy>BibliotekaNDU</cp:lastModifiedBy>
  <cp:revision>117</cp:revision>
  <dcterms:created xsi:type="dcterms:W3CDTF">2011-07-01T17:09:27Z</dcterms:created>
  <dcterms:modified xsi:type="dcterms:W3CDTF">2016-10-10T19:43:37Z</dcterms:modified>
</cp:coreProperties>
</file>