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2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2D00"/>
    <a:srgbClr val="E9D9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>
        <p:scale>
          <a:sx n="45" d="100"/>
          <a:sy n="45" d="100"/>
        </p:scale>
        <p:origin x="-1416" y="-26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9D414-25F2-4FB4-8164-A81641633D2D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1387A3-5257-4DAE-AD1A-53F6A54AEAF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9D414-25F2-4FB4-8164-A81641633D2D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87A3-5257-4DAE-AD1A-53F6A54AEA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9D414-25F2-4FB4-8164-A81641633D2D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87A3-5257-4DAE-AD1A-53F6A54AEA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9D414-25F2-4FB4-8164-A81641633D2D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1387A3-5257-4DAE-AD1A-53F6A54AEAFA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9D414-25F2-4FB4-8164-A81641633D2D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1387A3-5257-4DAE-AD1A-53F6A54AEAF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9D414-25F2-4FB4-8164-A81641633D2D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1387A3-5257-4DAE-AD1A-53F6A54AEAF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9D414-25F2-4FB4-8164-A81641633D2D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1387A3-5257-4DAE-AD1A-53F6A54AEAFA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9D414-25F2-4FB4-8164-A81641633D2D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1387A3-5257-4DAE-AD1A-53F6A54AEAF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9D414-25F2-4FB4-8164-A81641633D2D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1387A3-5257-4DAE-AD1A-53F6A54AEAF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9D414-25F2-4FB4-8164-A81641633D2D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1387A3-5257-4DAE-AD1A-53F6A54AEAF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9D414-25F2-4FB4-8164-A81641633D2D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1387A3-5257-4DAE-AD1A-53F6A54AEAFA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8479D414-25F2-4FB4-8164-A81641633D2D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C11387A3-5257-4DAE-AD1A-53F6A54AEAFA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gif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2.gif"/><Relationship Id="rId7" Type="http://schemas.openxmlformats.org/officeDocument/2006/relationships/image" Target="../media/image40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gif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3.jpeg"/><Relationship Id="rId7" Type="http://schemas.openxmlformats.org/officeDocument/2006/relationships/image" Target="../media/image1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2.gif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54835" y="980672"/>
            <a:ext cx="7086117" cy="1026255"/>
          </a:xfrm>
        </p:spPr>
        <p:txBody>
          <a:bodyPr>
            <a:normAutofit fontScale="90000"/>
          </a:bodyPr>
          <a:lstStyle/>
          <a:p>
            <a:r>
              <a:rPr lang="ru-RU" sz="2400" b="1" dirty="0" err="1"/>
              <a:t>Книгознавчі</a:t>
            </a:r>
            <a:r>
              <a:rPr lang="ru-RU" sz="2400" b="1" dirty="0"/>
              <a:t> </a:t>
            </a:r>
            <a:r>
              <a:rPr lang="ru-RU" sz="2400" b="1" dirty="0" err="1"/>
              <a:t>читання</a:t>
            </a:r>
            <a:r>
              <a:rPr lang="ru-RU" sz="2400" b="1" dirty="0"/>
              <a:t> </a:t>
            </a:r>
            <a:r>
              <a:rPr lang="ru-RU" sz="2400" b="1" dirty="0" smtClean="0"/>
              <a:t>з </a:t>
            </a:r>
            <a:r>
              <a:rPr lang="ru-RU" sz="2400" b="1" dirty="0" err="1" smtClean="0"/>
              <a:t>нагоди</a:t>
            </a:r>
            <a:r>
              <a:rPr lang="ru-RU" sz="2400" b="1" dirty="0" smtClean="0"/>
              <a:t> 400-ліття </a:t>
            </a:r>
            <a:r>
              <a:rPr lang="ru-RU" sz="2400" b="1" dirty="0" err="1"/>
              <a:t>заснування</a:t>
            </a:r>
            <a:r>
              <a:rPr lang="ru-RU" sz="2400" b="1" dirty="0"/>
              <a:t> </a:t>
            </a:r>
            <a:r>
              <a:rPr lang="ru-RU" sz="2400" b="1" dirty="0" err="1" smtClean="0"/>
              <a:t>друкарні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Києво-Печерської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лаври</a:t>
            </a:r>
            <a:endParaRPr lang="ru-RU" sz="24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effectLst>
                <a:outerShdw blurRad="647700" dist="38100" dir="2640000" sx="93000" sy="93000" algn="bl" rotWithShape="0">
                  <a:schemeClr val="bg1"/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329001"/>
            <a:ext cx="9144000" cy="2679100"/>
          </a:xfrm>
          <a:solidFill>
            <a:schemeClr val="accent4">
              <a:lumMod val="50000"/>
            </a:schemeClr>
          </a:solidFill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800" b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ВИДАННЯ </a:t>
            </a:r>
            <a:r>
              <a:rPr lang="ru-RU" sz="2800" b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 ДРУКАРНІ 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800" b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КИЄВО-ПЕЧЕРСЬКОЇ ЛАВРИ </a:t>
            </a:r>
            <a:r>
              <a:rPr lang="ru-RU" sz="2200" b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600" b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У  ФОНДОВОМУ  </a:t>
            </a:r>
            <a:r>
              <a:rPr lang="ru-RU" sz="2600" b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ЗІБРАННІ </a:t>
            </a:r>
            <a:r>
              <a:rPr lang="ru-RU" sz="2600" b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 БІБЛІОТЕКИ  </a:t>
            </a:r>
            <a:r>
              <a:rPr lang="ru-RU" sz="2600" b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НІЖИНСЬКОГО </a:t>
            </a:r>
            <a:r>
              <a:rPr lang="ru-RU" sz="2600" b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 ДЕРЖАВНОГО УНІВЕРСИТЕТУ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600" b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 </a:t>
            </a:r>
            <a:r>
              <a:rPr lang="ru-RU" sz="2600" b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50800" dir="5400000" sx="10000" sy="10000" algn="ctr" rotWithShape="0">
                    <a:srgbClr val="000000">
                      <a:alpha val="43137"/>
                    </a:srgbClr>
                  </a:outerShdw>
                </a:effectLst>
              </a:rPr>
              <a:t>ІМЕНІ </a:t>
            </a:r>
            <a:r>
              <a:rPr lang="ru-RU" sz="2600" b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50800" dir="5400000" sx="10000" sy="10000" algn="ctr" rotWithShape="0">
                    <a:srgbClr val="000000">
                      <a:alpha val="43137"/>
                    </a:srgbClr>
                  </a:outerShdw>
                </a:effectLst>
              </a:rPr>
              <a:t> МИКОЛИ  ГОГОЛЯ</a:t>
            </a:r>
            <a:endParaRPr lang="ru-RU" sz="2600" b="1" dirty="0"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50800" dir="5400000" sx="10000" sy="10000" algn="ctr" rotWithShape="0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404128" y="356565"/>
            <a:ext cx="8548690" cy="70788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solidFill>
                  <a:srgbClr val="FFC000"/>
                </a:solidFill>
              </a:rPr>
              <a:t>Національна</a:t>
            </a:r>
            <a:r>
              <a:rPr lang="ru-RU" sz="2000" b="1" dirty="0" smtClean="0">
                <a:solidFill>
                  <a:srgbClr val="FFC000"/>
                </a:solidFill>
              </a:rPr>
              <a:t> </a:t>
            </a:r>
            <a:r>
              <a:rPr lang="ru-RU" sz="2000" b="1" dirty="0" err="1" smtClean="0">
                <a:solidFill>
                  <a:srgbClr val="FFC000"/>
                </a:solidFill>
              </a:rPr>
              <a:t>бібліотека</a:t>
            </a:r>
            <a:r>
              <a:rPr lang="ru-RU" sz="2000" b="1" dirty="0" smtClean="0">
                <a:solidFill>
                  <a:srgbClr val="FFC000"/>
                </a:solidFill>
              </a:rPr>
              <a:t> </a:t>
            </a:r>
            <a:r>
              <a:rPr lang="ru-RU" sz="2000" b="1" dirty="0" err="1" smtClean="0">
                <a:solidFill>
                  <a:srgbClr val="FFC000"/>
                </a:solidFill>
              </a:rPr>
              <a:t>України</a:t>
            </a:r>
            <a:r>
              <a:rPr lang="ru-RU" sz="2000" b="1" dirty="0" smtClean="0">
                <a:solidFill>
                  <a:srgbClr val="FFC000"/>
                </a:solidFill>
              </a:rPr>
              <a:t> </a:t>
            </a:r>
            <a:r>
              <a:rPr lang="ru-RU" sz="2000" b="1" dirty="0" err="1" smtClean="0">
                <a:solidFill>
                  <a:srgbClr val="FFC000"/>
                </a:solidFill>
              </a:rPr>
              <a:t>імені</a:t>
            </a:r>
            <a:r>
              <a:rPr lang="ru-RU" sz="2000" b="1" dirty="0" smtClean="0">
                <a:solidFill>
                  <a:srgbClr val="FFC000"/>
                </a:solidFill>
              </a:rPr>
              <a:t> </a:t>
            </a:r>
            <a:r>
              <a:rPr lang="ru-RU" sz="2000" b="1" dirty="0">
                <a:solidFill>
                  <a:srgbClr val="FFC000"/>
                </a:solidFill>
              </a:rPr>
              <a:t>В.І. </a:t>
            </a:r>
            <a:r>
              <a:rPr lang="ru-RU" sz="2000" b="1" dirty="0" err="1" smtClean="0">
                <a:solidFill>
                  <a:srgbClr val="FFC000"/>
                </a:solidFill>
              </a:rPr>
              <a:t>Вернадського</a:t>
            </a:r>
            <a:endParaRPr lang="ru-RU" sz="2000" b="1" dirty="0" smtClean="0">
              <a:solidFill>
                <a:srgbClr val="FFC000"/>
              </a:solidFill>
            </a:endParaRPr>
          </a:p>
          <a:p>
            <a:pPr algn="ctr"/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2518120" y="5264488"/>
            <a:ext cx="636435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Морозов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Олександр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Сергійович</a:t>
            </a:r>
            <a:r>
              <a:rPr lang="ru-RU" sz="20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,</a:t>
            </a:r>
          </a:p>
          <a:p>
            <a:pPr algn="r"/>
            <a:r>
              <a:rPr lang="ru-RU" sz="20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директор </a:t>
            </a:r>
            <a:r>
              <a:rPr lang="ru-RU" sz="2000" b="1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Бібліотеки</a:t>
            </a:r>
            <a:r>
              <a:rPr lang="ru-RU" sz="20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Ніжинського</a:t>
            </a:r>
            <a:r>
              <a:rPr lang="ru-RU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державного </a:t>
            </a:r>
            <a:r>
              <a:rPr lang="ru-RU" sz="20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університету</a:t>
            </a:r>
            <a:r>
              <a:rPr lang="ru-RU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імені</a:t>
            </a:r>
            <a:r>
              <a:rPr lang="ru-RU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b="1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Миколи</a:t>
            </a:r>
            <a:r>
              <a:rPr lang="ru-RU" sz="20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Гоголя, </a:t>
            </a:r>
          </a:p>
          <a:p>
            <a:pPr algn="r"/>
            <a:r>
              <a:rPr lang="ru-RU" sz="20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завідувач</a:t>
            </a:r>
            <a:r>
              <a:rPr lang="ru-RU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Музею </a:t>
            </a:r>
            <a:r>
              <a:rPr lang="ru-RU" sz="20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рідкісної</a:t>
            </a:r>
            <a:r>
              <a:rPr lang="ru-RU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книги  </a:t>
            </a:r>
          </a:p>
        </p:txBody>
      </p:sp>
      <p:pic>
        <p:nvPicPr>
          <p:cNvPr id="1026" name="Picture 2" descr="C:\Users\MorAlex.MorAlex-ПК\Desktop\Drukarnya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32" y="934941"/>
            <a:ext cx="1593651" cy="1173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7246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увати 8"/>
          <p:cNvGrpSpPr/>
          <p:nvPr/>
        </p:nvGrpSpPr>
        <p:grpSpPr>
          <a:xfrm>
            <a:off x="235167" y="222331"/>
            <a:ext cx="8996340" cy="6480236"/>
            <a:chOff x="235167" y="222331"/>
            <a:chExt cx="8996340" cy="6480236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167" y="222331"/>
              <a:ext cx="2819010" cy="47267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3527" y="323560"/>
              <a:ext cx="1989399" cy="2610524"/>
            </a:xfrm>
            <a:prstGeom prst="rect">
              <a:avLst/>
            </a:prstGeom>
            <a:noFill/>
            <a:ln w="412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"/>
            <a:stretch/>
          </p:blipFill>
          <p:spPr bwMode="auto">
            <a:xfrm>
              <a:off x="6008759" y="351695"/>
              <a:ext cx="2814776" cy="3559123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36195" dist="12700" dir="11400000" algn="tl" rotWithShape="0">
                <a:srgbClr val="000000">
                  <a:alpha val="33000"/>
                </a:srgbClr>
              </a:outerShdw>
            </a:effectLst>
            <a:scene3d>
              <a:camera prst="perspectiveContrastingLeftFacing">
                <a:rot lat="540000" lon="2100000" rev="0"/>
              </a:camera>
              <a:lightRig rig="soft" dir="t"/>
            </a:scene3d>
            <a:sp3d contourW="12700" prstMaterial="matte">
              <a:bevelT w="63500" h="50800"/>
              <a:contourClr>
                <a:srgbClr val="C0C0C0"/>
              </a:contourClr>
            </a:sp3d>
            <a:extLst/>
          </p:spPr>
        </p:pic>
        <p:sp>
          <p:nvSpPr>
            <p:cNvPr id="4" name="Прямокутник 3"/>
            <p:cNvSpPr/>
            <p:nvPr/>
          </p:nvSpPr>
          <p:spPr>
            <a:xfrm>
              <a:off x="3252119" y="4148022"/>
              <a:ext cx="5979388" cy="25545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uk-UA" sz="2000" b="1" dirty="0"/>
                <a:t>Цікавим зразком панегіричного видання </a:t>
              </a:r>
              <a:r>
                <a:rPr lang="uk-UA" sz="2000" b="1" dirty="0" smtClean="0"/>
                <a:t>є друкований </a:t>
              </a:r>
              <a:r>
                <a:rPr lang="uk-UA" sz="2000" b="1" dirty="0"/>
                <a:t>у 1744 р. вірш професора </a:t>
              </a:r>
              <a:r>
                <a:rPr lang="uk-UA" sz="2000" b="1" dirty="0" smtClean="0"/>
                <a:t>КМА Михайла </a:t>
              </a:r>
              <a:r>
                <a:rPr lang="uk-UA" sz="2000" b="1" dirty="0" err="1"/>
                <a:t>Козачинського</a:t>
              </a:r>
              <a:r>
                <a:rPr lang="uk-UA" sz="2000" b="1" dirty="0"/>
                <a:t> (1699-1755) </a:t>
              </a:r>
              <a:r>
                <a:rPr lang="uk-UA" sz="2000" b="1" i="1" dirty="0"/>
                <a:t>«</a:t>
              </a:r>
              <a:r>
                <a:rPr lang="uk-UA" sz="2000" b="1" i="1" dirty="0" err="1"/>
                <a:t>Августійшей</a:t>
              </a:r>
              <a:r>
                <a:rPr lang="uk-UA" sz="2000" b="1" i="1" dirty="0"/>
                <a:t>, </a:t>
              </a:r>
              <a:r>
                <a:rPr lang="uk-UA" sz="2000" b="1" i="1" dirty="0" err="1"/>
                <a:t>непобедимой</a:t>
              </a:r>
              <a:r>
                <a:rPr lang="uk-UA" sz="2000" b="1" i="1" dirty="0"/>
                <a:t> </a:t>
              </a:r>
              <a:r>
                <a:rPr lang="uk-UA" sz="2000" b="1" i="1" dirty="0" err="1"/>
                <a:t>императриці</a:t>
              </a:r>
              <a:r>
                <a:rPr lang="uk-UA" sz="2000" b="1" i="1" dirty="0"/>
                <a:t> </a:t>
              </a:r>
              <a:r>
                <a:rPr lang="uk-UA" sz="2000" b="1" i="1" dirty="0" err="1"/>
                <a:t>Елисавет</a:t>
              </a:r>
              <a:r>
                <a:rPr lang="uk-UA" sz="2000" b="1" i="1" dirty="0"/>
                <a:t> </a:t>
              </a:r>
              <a:r>
                <a:rPr lang="uk-UA" sz="2000" b="1" i="1" dirty="0" err="1"/>
                <a:t>Петровні</a:t>
              </a:r>
              <a:r>
                <a:rPr lang="uk-UA" sz="2000" b="1" i="1" dirty="0"/>
                <a:t>... </a:t>
              </a:r>
              <a:r>
                <a:rPr lang="uk-UA" sz="2000" b="1" i="1" dirty="0" err="1"/>
                <a:t>трегубои</a:t>
              </a:r>
              <a:r>
                <a:rPr lang="uk-UA" sz="2000" b="1" i="1" dirty="0"/>
                <a:t> </a:t>
              </a:r>
              <a:r>
                <a:rPr lang="uk-UA" sz="2000" b="1" i="1" dirty="0" err="1"/>
                <a:t>диалектом</a:t>
              </a:r>
              <a:r>
                <a:rPr lang="uk-UA" sz="2000" b="1" i="1" dirty="0"/>
                <a:t> </a:t>
              </a:r>
              <a:r>
                <a:rPr lang="uk-UA" sz="2000" b="1" i="1" dirty="0" err="1"/>
                <a:t>сложенними</a:t>
              </a:r>
              <a:r>
                <a:rPr lang="uk-UA" sz="2000" b="1" i="1" dirty="0"/>
                <a:t> </a:t>
              </a:r>
              <a:r>
                <a:rPr lang="uk-UA" sz="2000" b="1" i="1" dirty="0" err="1"/>
                <a:t>рифмами</a:t>
              </a:r>
              <a:r>
                <a:rPr lang="uk-UA" sz="2000" b="1" i="1" dirty="0"/>
                <a:t> </a:t>
              </a:r>
              <a:r>
                <a:rPr lang="uk-UA" sz="2000" b="1" i="1" dirty="0" err="1"/>
                <a:t>приветствует</a:t>
              </a:r>
              <a:r>
                <a:rPr lang="uk-UA" sz="2000" b="1" i="1" dirty="0"/>
                <a:t>… Академія </a:t>
              </a:r>
              <a:r>
                <a:rPr lang="uk-UA" sz="2000" b="1" i="1" dirty="0" err="1"/>
                <a:t>Кіевская</a:t>
              </a:r>
              <a:r>
                <a:rPr lang="uk-UA" sz="2000" b="1" i="1" dirty="0"/>
                <a:t>»</a:t>
              </a:r>
              <a:r>
                <a:rPr lang="uk-UA" sz="2000" b="1" dirty="0"/>
                <a:t>, присвячений візиту імператриці до Києва</a:t>
              </a:r>
              <a:r>
                <a:rPr lang="uk-UA" sz="2000" b="1" i="1" dirty="0"/>
                <a:t>.</a:t>
              </a:r>
              <a:endParaRPr lang="ru-RU" sz="2000" b="1" dirty="0"/>
            </a:p>
          </p:txBody>
        </p:sp>
      </p:grpSp>
      <p:pic>
        <p:nvPicPr>
          <p:cNvPr id="8" name="Picture 2" descr="C:\Users\MorAlex.MorAlex-ПК\Desktop\Drukarnya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11" y="5154663"/>
            <a:ext cx="1766300" cy="130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1640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2532187" y="4437346"/>
            <a:ext cx="647113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200" b="1" dirty="0" smtClean="0"/>
              <a:t>Зразком української </a:t>
            </a:r>
            <a:r>
              <a:rPr lang="uk-UA" sz="2200" b="1" dirty="0"/>
              <a:t>барокової книги </a:t>
            </a:r>
            <a:r>
              <a:rPr lang="uk-UA" sz="2200" b="1" dirty="0" smtClean="0"/>
              <a:t>є </a:t>
            </a:r>
            <a:r>
              <a:rPr lang="uk-UA" sz="2200" b="1" dirty="0"/>
              <a:t>витончено оздоблений примірник </a:t>
            </a:r>
            <a:r>
              <a:rPr lang="uk-UA" sz="2200" b="1" i="1" dirty="0"/>
              <a:t>«Акафісту Святій Великомучениці Варварі</a:t>
            </a:r>
            <a:r>
              <a:rPr lang="uk-UA" sz="2200" b="1" i="1" dirty="0" smtClean="0"/>
              <a:t>» (1777 р.),</a:t>
            </a:r>
            <a:r>
              <a:rPr lang="uk-UA" sz="2200" b="1" dirty="0" smtClean="0"/>
              <a:t> </a:t>
            </a:r>
            <a:r>
              <a:rPr lang="uk-UA" sz="2200" b="1" dirty="0"/>
              <a:t>який належить перу богослова та письменника, митрополита Київського </a:t>
            </a:r>
            <a:r>
              <a:rPr lang="uk-UA" sz="2200" b="1" dirty="0" err="1"/>
              <a:t>Йосафа</a:t>
            </a:r>
            <a:r>
              <a:rPr lang="uk-UA" sz="2200" b="1" dirty="0"/>
              <a:t> </a:t>
            </a:r>
            <a:r>
              <a:rPr lang="uk-UA" sz="2200" b="1" dirty="0" err="1"/>
              <a:t>Кроковського</a:t>
            </a:r>
            <a:r>
              <a:rPr lang="uk-UA" sz="2200" b="1" dirty="0"/>
              <a:t> (</a:t>
            </a:r>
            <a:r>
              <a:rPr lang="uk-UA" sz="2200" b="1" dirty="0" err="1"/>
              <a:t>бл</a:t>
            </a:r>
            <a:r>
              <a:rPr lang="uk-UA" sz="2200" b="1" dirty="0"/>
              <a:t>. 1650-1718</a:t>
            </a:r>
            <a:r>
              <a:rPr lang="uk-UA" sz="2200" b="1" dirty="0" smtClean="0"/>
              <a:t>)</a:t>
            </a:r>
            <a:endParaRPr lang="ru-RU" sz="2200" b="1" dirty="0"/>
          </a:p>
        </p:txBody>
      </p:sp>
      <p:pic>
        <p:nvPicPr>
          <p:cNvPr id="5" name="Picture 2" descr="C:\Users\MorAlex.MorAlex-ПК\Desktop\Drukarnya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11" y="5154663"/>
            <a:ext cx="1766300" cy="130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11" y="383614"/>
            <a:ext cx="2339218" cy="310859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8304" y="385424"/>
            <a:ext cx="5824339" cy="3848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654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MorAlex.MorAlex-ПК\Desktop\Drukarnya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11" y="5154663"/>
            <a:ext cx="1766300" cy="130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кутник 4"/>
          <p:cNvSpPr/>
          <p:nvPr/>
        </p:nvSpPr>
        <p:spPr>
          <a:xfrm>
            <a:off x="2454812" y="4458404"/>
            <a:ext cx="640783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200" dirty="0"/>
              <a:t>Богослужбові стародруки лаврського походження у ніжинській бібліотеці представлені такими виданнями, як </a:t>
            </a:r>
            <a:r>
              <a:rPr lang="uk-UA" sz="2200" b="1" i="1" dirty="0"/>
              <a:t>«Часослов»</a:t>
            </a:r>
            <a:r>
              <a:rPr lang="uk-UA" sz="2200" i="1" dirty="0"/>
              <a:t> (1729 р.), </a:t>
            </a:r>
            <a:r>
              <a:rPr lang="uk-UA" sz="2200" i="1" dirty="0" smtClean="0"/>
              <a:t>«</a:t>
            </a:r>
            <a:r>
              <a:rPr lang="uk-UA" sz="2200" b="1" i="1" dirty="0" err="1" smtClean="0"/>
              <a:t>Слідуваний</a:t>
            </a:r>
            <a:r>
              <a:rPr lang="uk-UA" sz="2200" b="1" i="1" dirty="0" smtClean="0"/>
              <a:t> </a:t>
            </a:r>
            <a:r>
              <a:rPr lang="uk-UA" sz="2200" b="1" i="1" dirty="0"/>
              <a:t>псалтир»</a:t>
            </a:r>
            <a:r>
              <a:rPr lang="uk-UA" sz="2200" dirty="0"/>
              <a:t> (1776 </a:t>
            </a:r>
            <a:r>
              <a:rPr lang="uk-UA" sz="2200" dirty="0" smtClean="0"/>
              <a:t>р.), </a:t>
            </a:r>
            <a:r>
              <a:rPr lang="uk-UA" sz="2200" b="1" i="1" dirty="0" smtClean="0"/>
              <a:t>«Мінея </a:t>
            </a:r>
            <a:r>
              <a:rPr lang="uk-UA" sz="2200" b="1" i="1" dirty="0"/>
              <a:t>загальна»</a:t>
            </a:r>
            <a:r>
              <a:rPr lang="uk-UA" sz="2200" dirty="0"/>
              <a:t> (1774 </a:t>
            </a:r>
            <a:r>
              <a:rPr lang="uk-UA" sz="2200" dirty="0" smtClean="0"/>
              <a:t>р.), </a:t>
            </a:r>
            <a:r>
              <a:rPr lang="uk-UA" sz="2200" b="1" i="1" dirty="0"/>
              <a:t>«</a:t>
            </a:r>
            <a:r>
              <a:rPr lang="uk-UA" sz="2200" b="1" i="1" dirty="0" err="1"/>
              <a:t>Каноник</a:t>
            </a:r>
            <a:r>
              <a:rPr lang="uk-UA" sz="2200" b="1" i="1" dirty="0"/>
              <a:t>»</a:t>
            </a:r>
            <a:r>
              <a:rPr lang="uk-UA" sz="2200" dirty="0"/>
              <a:t> (мініатюрне видання, «1/12» аркушу, 1788 р.)</a:t>
            </a:r>
            <a:endParaRPr lang="ru-RU" sz="22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66" b="38"/>
          <a:stretch/>
        </p:blipFill>
        <p:spPr bwMode="auto">
          <a:xfrm>
            <a:off x="253221" y="245687"/>
            <a:ext cx="2550109" cy="4064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5371" y="754516"/>
            <a:ext cx="3910818" cy="3075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" b="5"/>
          <a:stretch/>
        </p:blipFill>
        <p:spPr bwMode="auto">
          <a:xfrm>
            <a:off x="5743137" y="2471362"/>
            <a:ext cx="2631329" cy="1987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4030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0267" y="987039"/>
            <a:ext cx="5054583" cy="3714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кутник 3"/>
          <p:cNvSpPr/>
          <p:nvPr/>
        </p:nvSpPr>
        <p:spPr>
          <a:xfrm>
            <a:off x="2539217" y="4701512"/>
            <a:ext cx="628122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/>
              <a:t>Видання текстів Святого Письма репрезентовані такими виданнями, як </a:t>
            </a:r>
            <a:r>
              <a:rPr lang="uk-UA" sz="2000" b="1" i="1" dirty="0"/>
              <a:t>«Новий заповіт»</a:t>
            </a:r>
            <a:r>
              <a:rPr lang="uk-UA" sz="2000" b="1" dirty="0"/>
              <a:t> (1746 р., гравер Андрій </a:t>
            </a:r>
            <a:r>
              <a:rPr lang="uk-UA" sz="2000" b="1" dirty="0" err="1"/>
              <a:t>Козачковський</a:t>
            </a:r>
            <a:r>
              <a:rPr lang="uk-UA" sz="2000" b="1" dirty="0"/>
              <a:t>), </a:t>
            </a:r>
            <a:r>
              <a:rPr lang="uk-UA" sz="2000" b="1" i="1" dirty="0"/>
              <a:t>«Біблія </a:t>
            </a:r>
            <a:r>
              <a:rPr lang="uk-UA" sz="2000" b="1" i="1" dirty="0" err="1"/>
              <a:t>сіречь</a:t>
            </a:r>
            <a:r>
              <a:rPr lang="uk-UA" sz="2000" b="1" i="1" dirty="0"/>
              <a:t> книги священного </a:t>
            </a:r>
            <a:r>
              <a:rPr lang="uk-UA" sz="2000" b="1" i="1" dirty="0" err="1"/>
              <a:t>писанія</a:t>
            </a:r>
            <a:r>
              <a:rPr lang="uk-UA" sz="2000" b="1" i="1" dirty="0"/>
              <a:t> </a:t>
            </a:r>
            <a:r>
              <a:rPr lang="uk-UA" sz="2000" b="1" i="1" dirty="0" err="1"/>
              <a:t>Ветхаго</a:t>
            </a:r>
            <a:r>
              <a:rPr lang="uk-UA" sz="2000" b="1" i="1" dirty="0"/>
              <a:t> и </a:t>
            </a:r>
            <a:r>
              <a:rPr lang="uk-UA" sz="2000" b="1" i="1" dirty="0" err="1"/>
              <a:t>Новаго</a:t>
            </a:r>
            <a:r>
              <a:rPr lang="uk-UA" sz="2000" b="1" i="1" dirty="0"/>
              <a:t> Завіту»</a:t>
            </a:r>
            <a:r>
              <a:rPr lang="uk-UA" sz="2000" b="1" dirty="0"/>
              <a:t> (1788 р., неповний примірник). </a:t>
            </a:r>
            <a:endParaRPr lang="ru-RU" sz="2000" b="1" dirty="0"/>
          </a:p>
        </p:txBody>
      </p:sp>
      <p:pic>
        <p:nvPicPr>
          <p:cNvPr id="5" name="Picture 2" descr="C:\Users\MorAlex.MorAlex-ПК\Desktop\Drukarnya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11" y="5154663"/>
            <a:ext cx="1766300" cy="130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8" b="-2"/>
          <a:stretch/>
        </p:blipFill>
        <p:spPr bwMode="auto">
          <a:xfrm>
            <a:off x="221099" y="412057"/>
            <a:ext cx="4927549" cy="3667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333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933" y="453952"/>
            <a:ext cx="1544078" cy="251433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Users\MorAlex.MorAlex-ПК\Desktop\Drukarnya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11" y="5154663"/>
            <a:ext cx="1766300" cy="130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0"/>
          <a:stretch/>
        </p:blipFill>
        <p:spPr bwMode="auto">
          <a:xfrm>
            <a:off x="7074953" y="355477"/>
            <a:ext cx="1635114" cy="250026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9" descr="http://apokrif.com.ua/wp-content/gallery/lavra/2-2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-96" b="-30"/>
          <a:stretch/>
        </p:blipFill>
        <p:spPr bwMode="auto">
          <a:xfrm>
            <a:off x="3234472" y="337596"/>
            <a:ext cx="1924728" cy="249219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1" name="Picture 11" descr="http://www.litfund.ru/images/lots/6/06-253-149-50-CC167426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" b="41"/>
          <a:stretch/>
        </p:blipFill>
        <p:spPr bwMode="auto">
          <a:xfrm>
            <a:off x="4980295" y="745588"/>
            <a:ext cx="2208296" cy="312313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28"/>
          <a:stretch/>
        </p:blipFill>
        <p:spPr bwMode="auto">
          <a:xfrm>
            <a:off x="1631846" y="1013170"/>
            <a:ext cx="1856941" cy="288069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кутник 3"/>
          <p:cNvSpPr/>
          <p:nvPr/>
        </p:nvSpPr>
        <p:spPr>
          <a:xfrm>
            <a:off x="2418194" y="4139584"/>
            <a:ext cx="669767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 smtClean="0"/>
              <a:t>Лаврські видання </a:t>
            </a:r>
            <a:r>
              <a:rPr lang="uk-UA" sz="2000" b="1" dirty="0"/>
              <a:t>гражданського </a:t>
            </a:r>
            <a:r>
              <a:rPr lang="uk-UA" sz="2000" b="1" dirty="0" smtClean="0"/>
              <a:t>друку: </a:t>
            </a:r>
          </a:p>
          <a:p>
            <a:r>
              <a:rPr lang="uk-UA" sz="2000" b="1" i="1" dirty="0" smtClean="0"/>
              <a:t>«</a:t>
            </a:r>
            <a:r>
              <a:rPr lang="uk-UA" sz="2000" b="1" i="1" dirty="0" err="1"/>
              <a:t>Краткое</a:t>
            </a:r>
            <a:r>
              <a:rPr lang="uk-UA" sz="2000" b="1" i="1" dirty="0"/>
              <a:t> </a:t>
            </a:r>
            <a:r>
              <a:rPr lang="uk-UA" sz="2000" b="1" i="1" dirty="0" err="1"/>
              <a:t>историческое</a:t>
            </a:r>
            <a:r>
              <a:rPr lang="uk-UA" sz="2000" b="1" i="1" dirty="0"/>
              <a:t> </a:t>
            </a:r>
            <a:r>
              <a:rPr lang="uk-UA" sz="2000" b="1" i="1" dirty="0" err="1"/>
              <a:t>описание</a:t>
            </a:r>
            <a:r>
              <a:rPr lang="uk-UA" sz="2000" b="1" i="1" dirty="0"/>
              <a:t> </a:t>
            </a:r>
            <a:r>
              <a:rPr lang="uk-UA" sz="2000" b="1" i="1" dirty="0" err="1"/>
              <a:t>Киево-Печерской</a:t>
            </a:r>
            <a:r>
              <a:rPr lang="uk-UA" sz="2000" b="1" i="1" dirty="0"/>
              <a:t> </a:t>
            </a:r>
            <a:r>
              <a:rPr lang="uk-UA" sz="2000" b="1" i="1" dirty="0" err="1"/>
              <a:t>лавры</a:t>
            </a:r>
            <a:r>
              <a:rPr lang="uk-UA" sz="2000" b="1" i="1" dirty="0"/>
              <a:t>»</a:t>
            </a:r>
            <a:r>
              <a:rPr lang="uk-UA" sz="2000" b="1" dirty="0"/>
              <a:t> </a:t>
            </a:r>
            <a:r>
              <a:rPr lang="uk-UA" sz="2000" b="1" i="1" dirty="0"/>
              <a:t>(1817),</a:t>
            </a:r>
            <a:r>
              <a:rPr lang="uk-UA" sz="2000" b="1" dirty="0"/>
              <a:t> «</a:t>
            </a:r>
            <a:r>
              <a:rPr lang="uk-UA" sz="2000" b="1" i="1" dirty="0" err="1"/>
              <a:t>Историческое</a:t>
            </a:r>
            <a:r>
              <a:rPr lang="uk-UA" sz="2000" b="1" i="1" dirty="0"/>
              <a:t> </a:t>
            </a:r>
            <a:r>
              <a:rPr lang="uk-UA" sz="2000" b="1" i="1" dirty="0" err="1"/>
              <a:t>обозрение</a:t>
            </a:r>
            <a:r>
              <a:rPr lang="uk-UA" sz="2000" b="1" i="1" dirty="0"/>
              <a:t> </a:t>
            </a:r>
            <a:r>
              <a:rPr lang="uk-UA" sz="2000" b="1" i="1" dirty="0" err="1"/>
              <a:t>богослужебных</a:t>
            </a:r>
            <a:r>
              <a:rPr lang="uk-UA" sz="2000" b="1" i="1" dirty="0"/>
              <a:t> книг </a:t>
            </a:r>
            <a:r>
              <a:rPr lang="uk-UA" sz="2000" b="1" i="1" dirty="0" err="1"/>
              <a:t>греко-российской</a:t>
            </a:r>
            <a:r>
              <a:rPr lang="uk-UA" sz="2000" b="1" i="1" dirty="0"/>
              <a:t> церкви» (1836), «</a:t>
            </a:r>
            <a:r>
              <a:rPr lang="uk-UA" sz="2000" b="1" i="1" dirty="0" err="1"/>
              <a:t>Русская</a:t>
            </a:r>
            <a:r>
              <a:rPr lang="uk-UA" sz="2000" b="1" i="1" dirty="0"/>
              <a:t> </a:t>
            </a:r>
            <a:r>
              <a:rPr lang="uk-UA" sz="2000" b="1" i="1" dirty="0" err="1"/>
              <a:t>ручная</a:t>
            </a:r>
            <a:r>
              <a:rPr lang="uk-UA" sz="2000" b="1" i="1" dirty="0"/>
              <a:t> пасхалія»</a:t>
            </a:r>
            <a:r>
              <a:rPr lang="uk-UA" sz="2000" b="1" dirty="0"/>
              <a:t> </a:t>
            </a:r>
            <a:r>
              <a:rPr lang="uk-UA" sz="2000" b="1" i="1" dirty="0"/>
              <a:t>(1836),</a:t>
            </a:r>
            <a:r>
              <a:rPr lang="uk-UA" sz="2000" b="1" dirty="0"/>
              <a:t> </a:t>
            </a:r>
            <a:r>
              <a:rPr lang="uk-UA" sz="2000" b="1" i="1" dirty="0"/>
              <a:t>«</a:t>
            </a:r>
            <a:r>
              <a:rPr lang="uk-UA" sz="2000" b="1" i="1" dirty="0" err="1"/>
              <a:t>Описание</a:t>
            </a:r>
            <a:r>
              <a:rPr lang="uk-UA" sz="2000" b="1" i="1" dirty="0"/>
              <a:t> </a:t>
            </a:r>
            <a:r>
              <a:rPr lang="uk-UA" sz="2000" b="1" i="1" dirty="0" err="1"/>
              <a:t>Киевопечерской</a:t>
            </a:r>
            <a:r>
              <a:rPr lang="uk-UA" sz="2000" b="1" i="1" dirty="0"/>
              <a:t> </a:t>
            </a:r>
            <a:r>
              <a:rPr lang="uk-UA" sz="2000" b="1" i="1" dirty="0" err="1"/>
              <a:t>Лавры</a:t>
            </a:r>
            <a:r>
              <a:rPr lang="uk-UA" sz="2000" b="1" i="1" dirty="0"/>
              <a:t> с </a:t>
            </a:r>
            <a:r>
              <a:rPr lang="uk-UA" sz="2000" b="1" i="1" dirty="0" err="1"/>
              <a:t>присовокуплением</a:t>
            </a:r>
            <a:r>
              <a:rPr lang="uk-UA" sz="2000" b="1" i="1" dirty="0"/>
              <a:t> </a:t>
            </a:r>
            <a:r>
              <a:rPr lang="uk-UA" sz="2000" b="1" i="1" dirty="0" err="1"/>
              <a:t>разных</a:t>
            </a:r>
            <a:r>
              <a:rPr lang="uk-UA" sz="2000" b="1" i="1" dirty="0"/>
              <a:t> </a:t>
            </a:r>
            <a:r>
              <a:rPr lang="uk-UA" sz="2000" b="1" i="1" dirty="0" err="1"/>
              <a:t>грамат</a:t>
            </a:r>
            <a:r>
              <a:rPr lang="uk-UA" sz="2000" b="1" i="1" dirty="0"/>
              <a:t> и виписок»</a:t>
            </a:r>
            <a:r>
              <a:rPr lang="uk-UA" sz="2000" b="1" dirty="0"/>
              <a:t>, </a:t>
            </a:r>
            <a:r>
              <a:rPr lang="uk-UA" sz="2000" b="1" i="1" dirty="0"/>
              <a:t>«</a:t>
            </a:r>
            <a:r>
              <a:rPr lang="uk-UA" sz="2000" b="1" i="1" dirty="0" err="1"/>
              <a:t>Киевский</a:t>
            </a:r>
            <a:r>
              <a:rPr lang="uk-UA" sz="2000" b="1" i="1" dirty="0"/>
              <a:t> </a:t>
            </a:r>
            <a:r>
              <a:rPr lang="uk-UA" sz="2000" b="1" i="1" dirty="0" smtClean="0"/>
              <a:t>синопсис» </a:t>
            </a:r>
            <a:r>
              <a:rPr lang="uk-UA" sz="2000" b="1" dirty="0" smtClean="0"/>
              <a:t>Інокентія </a:t>
            </a:r>
            <a:r>
              <a:rPr lang="uk-UA" sz="2000" b="1" dirty="0"/>
              <a:t>Гізеля (</a:t>
            </a:r>
            <a:r>
              <a:rPr lang="uk-UA" sz="2000" b="1" dirty="0" smtClean="0"/>
              <a:t>1836).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4318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увати 5"/>
          <p:cNvGrpSpPr/>
          <p:nvPr/>
        </p:nvGrpSpPr>
        <p:grpSpPr>
          <a:xfrm>
            <a:off x="347711" y="661408"/>
            <a:ext cx="8437226" cy="5821553"/>
            <a:chOff x="347711" y="661408"/>
            <a:chExt cx="8437226" cy="5821553"/>
          </a:xfrm>
        </p:grpSpPr>
        <p:pic>
          <p:nvPicPr>
            <p:cNvPr id="4" name="Picture 2" descr="C:\Users\MorAlex.MorAlex-ПК\Desktop\Drukarnya.gi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711" y="5154663"/>
              <a:ext cx="1766300" cy="13011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Прямокутник 4"/>
            <p:cNvSpPr/>
            <p:nvPr/>
          </p:nvSpPr>
          <p:spPr>
            <a:xfrm>
              <a:off x="562708" y="661408"/>
              <a:ext cx="8201464" cy="30469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400" b="1" dirty="0" smtClean="0"/>
                <a:t>     За </a:t>
              </a:r>
              <a:r>
                <a:rPr lang="ru-RU" sz="2400" b="1" dirty="0" err="1" smtClean="0"/>
                <a:t>висловом</a:t>
              </a:r>
              <a:r>
                <a:rPr lang="ru-RU" sz="2400" b="1" dirty="0" smtClean="0"/>
                <a:t> </a:t>
              </a:r>
              <a:r>
                <a:rPr lang="ru-RU" sz="2400" b="1" dirty="0" err="1" smtClean="0"/>
                <a:t>визнаного</a:t>
              </a:r>
              <a:r>
                <a:rPr lang="ru-RU" sz="2400" b="1" dirty="0" smtClean="0"/>
                <a:t> </a:t>
              </a:r>
              <a:r>
                <a:rPr lang="ru-RU" sz="2400" b="1" dirty="0" err="1"/>
                <a:t>фахівця</a:t>
              </a:r>
              <a:r>
                <a:rPr lang="ru-RU" sz="2400" b="1" dirty="0"/>
                <a:t> з </a:t>
              </a:r>
              <a:r>
                <a:rPr lang="ru-RU" sz="2400" b="1" dirty="0" err="1"/>
                <a:t>історії</a:t>
              </a:r>
              <a:r>
                <a:rPr lang="ru-RU" sz="2400" b="1" dirty="0"/>
                <a:t> </a:t>
              </a:r>
              <a:r>
                <a:rPr lang="ru-RU" sz="2400" b="1" dirty="0" err="1"/>
                <a:t>вітчизняного</a:t>
              </a:r>
              <a:r>
                <a:rPr lang="ru-RU" sz="2400" b="1" dirty="0"/>
                <a:t> </a:t>
              </a:r>
              <a:r>
                <a:rPr lang="ru-RU" sz="2400" b="1" dirty="0" err="1"/>
                <a:t>книгодрукування</a:t>
              </a:r>
              <a:r>
                <a:rPr lang="ru-RU" sz="2400" b="1" dirty="0"/>
                <a:t> Ярослава </a:t>
              </a:r>
              <a:r>
                <a:rPr lang="ru-RU" sz="2400" b="1" dirty="0" err="1" smtClean="0"/>
                <a:t>Ісаєвича</a:t>
              </a:r>
              <a:r>
                <a:rPr lang="ru-RU" sz="2400" b="1" dirty="0" smtClean="0"/>
                <a:t>, </a:t>
              </a:r>
              <a:r>
                <a:rPr lang="ru-RU" sz="2400" b="1" dirty="0" err="1"/>
                <a:t>від</a:t>
              </a:r>
              <a:r>
                <a:rPr lang="ru-RU" sz="2400" b="1" dirty="0"/>
                <a:t> 17 ст. "</a:t>
              </a:r>
              <a:r>
                <a:rPr lang="ru-RU" sz="2400" b="1" dirty="0" err="1"/>
                <a:t>друкарня</a:t>
              </a:r>
              <a:r>
                <a:rPr lang="ru-RU" sz="2400" b="1" dirty="0"/>
                <a:t> </a:t>
              </a:r>
              <a:r>
                <a:rPr lang="ru-RU" sz="2400" b="1" dirty="0" err="1"/>
                <a:t>Києво-Печерської</a:t>
              </a:r>
              <a:r>
                <a:rPr lang="ru-RU" sz="2400" b="1" dirty="0"/>
                <a:t> </a:t>
              </a:r>
              <a:r>
                <a:rPr lang="ru-RU" sz="2400" b="1" dirty="0" err="1"/>
                <a:t>лаври</a:t>
              </a:r>
              <a:r>
                <a:rPr lang="ru-RU" sz="2400" b="1" dirty="0"/>
                <a:t> стала </a:t>
              </a:r>
              <a:r>
                <a:rPr lang="ru-RU" sz="2400" b="1" dirty="0" err="1"/>
                <a:t>провідним</a:t>
              </a:r>
              <a:r>
                <a:rPr lang="ru-RU" sz="2400" b="1" dirty="0"/>
                <a:t> в </a:t>
              </a:r>
              <a:r>
                <a:rPr lang="ru-RU" sz="2400" b="1" dirty="0" err="1"/>
                <a:t>Україні</a:t>
              </a:r>
              <a:r>
                <a:rPr lang="ru-RU" sz="2400" b="1" dirty="0"/>
                <a:t> центром </a:t>
              </a:r>
              <a:r>
                <a:rPr lang="ru-RU" sz="2400" b="1" dirty="0" err="1"/>
                <a:t>книговидання</a:t>
              </a:r>
              <a:r>
                <a:rPr lang="ru-RU" sz="2400" b="1" dirty="0"/>
                <a:t>, </a:t>
              </a:r>
              <a:r>
                <a:rPr lang="ru-RU" sz="2400" b="1" dirty="0" err="1"/>
                <a:t>ініціатором</a:t>
              </a:r>
              <a:r>
                <a:rPr lang="ru-RU" sz="2400" b="1" dirty="0"/>
                <a:t> </a:t>
              </a:r>
              <a:r>
                <a:rPr lang="ru-RU" sz="2400" b="1" dirty="0" err="1"/>
                <a:t>оновлення</a:t>
              </a:r>
              <a:r>
                <a:rPr lang="ru-RU" sz="2400" b="1" dirty="0"/>
                <a:t> і </a:t>
              </a:r>
              <a:r>
                <a:rPr lang="ru-RU" sz="2400" b="1" dirty="0" err="1"/>
                <a:t>збагачення</a:t>
              </a:r>
              <a:r>
                <a:rPr lang="ru-RU" sz="2400" b="1" dirty="0"/>
                <a:t> тематики </a:t>
              </a:r>
              <a:r>
                <a:rPr lang="ru-RU" sz="2400" b="1" dirty="0" err="1"/>
                <a:t>видань</a:t>
              </a:r>
              <a:r>
                <a:rPr lang="ru-RU" sz="2400" b="1" dirty="0"/>
                <a:t>, </a:t>
              </a:r>
              <a:r>
                <a:rPr lang="ru-RU" sz="2400" b="1" dirty="0" err="1"/>
                <a:t>поліпшення</a:t>
              </a:r>
              <a:r>
                <a:rPr lang="ru-RU" sz="2400" b="1" dirty="0"/>
                <a:t> </a:t>
              </a:r>
              <a:r>
                <a:rPr lang="ru-RU" sz="2400" b="1" dirty="0" err="1"/>
                <a:t>їхнього</a:t>
              </a:r>
              <a:r>
                <a:rPr lang="ru-RU" sz="2400" b="1" dirty="0"/>
                <a:t> </a:t>
              </a:r>
              <a:r>
                <a:rPr lang="ru-RU" sz="2400" b="1" dirty="0" err="1"/>
                <a:t>мистецького</a:t>
              </a:r>
              <a:r>
                <a:rPr lang="ru-RU" sz="2400" b="1" dirty="0"/>
                <a:t> </a:t>
              </a:r>
              <a:r>
                <a:rPr lang="ru-RU" sz="2400" b="1" dirty="0" err="1"/>
                <a:t>оформлення</a:t>
              </a:r>
              <a:r>
                <a:rPr lang="ru-RU" sz="2400" b="1" dirty="0"/>
                <a:t>", </a:t>
              </a:r>
              <a:r>
                <a:rPr lang="ru-RU" sz="2400" b="1" dirty="0" smtClean="0"/>
                <a:t> </a:t>
              </a:r>
              <a:r>
                <a:rPr lang="ru-RU" sz="2400" b="1" dirty="0" err="1" smtClean="0"/>
                <a:t>перетворилася</a:t>
              </a:r>
              <a:r>
                <a:rPr lang="ru-RU" sz="2400" b="1" dirty="0" smtClean="0"/>
                <a:t> </a:t>
              </a:r>
              <a:r>
                <a:rPr lang="ru-RU" sz="2400" b="1" dirty="0"/>
                <a:t>на "головного </a:t>
              </a:r>
              <a:r>
                <a:rPr lang="ru-RU" sz="2400" b="1" dirty="0" err="1"/>
                <a:t>українського</a:t>
              </a:r>
              <a:r>
                <a:rPr lang="ru-RU" sz="2400" b="1" dirty="0"/>
                <a:t> </a:t>
              </a:r>
              <a:r>
                <a:rPr lang="ru-RU" sz="2400" b="1" dirty="0" err="1"/>
                <a:t>видавця</a:t>
              </a:r>
              <a:r>
                <a:rPr lang="ru-RU" sz="2400" b="1" dirty="0"/>
                <a:t>". </a:t>
              </a:r>
            </a:p>
          </p:txBody>
        </p:sp>
        <p:pic>
          <p:nvPicPr>
            <p:cNvPr id="6146" name="Picture 2" descr="http://uoj.org.ua/media/k2/items/cache/f84d217853d263e771f2d4ffc4c6fcef_M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7629" y="3981154"/>
              <a:ext cx="4057308" cy="2501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8751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768" y="778585"/>
            <a:ext cx="6597649" cy="4486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4572" y="5601975"/>
            <a:ext cx="79060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ДЯКУЮ ЗА УВАГУ!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265947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5083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круглений прямокутник 4"/>
          <p:cNvSpPr/>
          <p:nvPr/>
        </p:nvSpPr>
        <p:spPr>
          <a:xfrm>
            <a:off x="478302" y="3770137"/>
            <a:ext cx="8102991" cy="2720355"/>
          </a:xfrm>
          <a:prstGeom prst="roundRect">
            <a:avLst/>
          </a:prstGeom>
          <a:solidFill>
            <a:schemeClr val="tx1">
              <a:alpha val="8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000" b="1" dirty="0">
                <a:solidFill>
                  <a:schemeClr val="tx2">
                    <a:lumMod val="25000"/>
                  </a:schemeClr>
                </a:solidFill>
              </a:rPr>
              <a:t>Бібліотека Ніжинського державного університету імені Миколи Гоголя </a:t>
            </a:r>
            <a:endParaRPr lang="uk-UA" sz="3000" b="1" dirty="0" smtClean="0">
              <a:solidFill>
                <a:schemeClr val="tx2">
                  <a:lumMod val="25000"/>
                </a:schemeClr>
              </a:solidFill>
            </a:endParaRPr>
          </a:p>
          <a:p>
            <a:pPr algn="ctr"/>
            <a:r>
              <a:rPr lang="uk-UA" sz="3000" b="1" dirty="0" smtClean="0">
                <a:solidFill>
                  <a:schemeClr val="tx2">
                    <a:lumMod val="25000"/>
                  </a:schemeClr>
                </a:solidFill>
              </a:rPr>
              <a:t>є  </a:t>
            </a:r>
            <a:r>
              <a:rPr lang="uk-UA" sz="3000" b="1" dirty="0" err="1" smtClean="0">
                <a:solidFill>
                  <a:schemeClr val="tx2">
                    <a:lumMod val="25000"/>
                  </a:schemeClr>
                </a:solidFill>
              </a:rPr>
              <a:t>фондоутримувачем</a:t>
            </a:r>
            <a:r>
              <a:rPr lang="uk-UA" sz="3000" b="1" dirty="0" smtClean="0">
                <a:solidFill>
                  <a:schemeClr val="tx2">
                    <a:lumMod val="25000"/>
                  </a:schemeClr>
                </a:solidFill>
              </a:rPr>
              <a:t> унікальної колекції </a:t>
            </a:r>
            <a:r>
              <a:rPr lang="uk-UA" sz="3000" b="1" dirty="0">
                <a:solidFill>
                  <a:schemeClr val="tx2">
                    <a:lumMod val="25000"/>
                  </a:schemeClr>
                </a:solidFill>
              </a:rPr>
              <a:t>стародруків, рідкісних </a:t>
            </a:r>
            <a:endParaRPr lang="uk-UA" sz="3000" b="1" dirty="0" smtClean="0">
              <a:solidFill>
                <a:schemeClr val="tx2">
                  <a:lumMod val="25000"/>
                </a:schemeClr>
              </a:solidFill>
            </a:endParaRPr>
          </a:p>
          <a:p>
            <a:pPr algn="ctr"/>
            <a:r>
              <a:rPr lang="uk-UA" sz="3000" b="1" dirty="0" smtClean="0">
                <a:solidFill>
                  <a:schemeClr val="tx2">
                    <a:lumMod val="25000"/>
                  </a:schemeClr>
                </a:solidFill>
              </a:rPr>
              <a:t>та </a:t>
            </a:r>
            <a:r>
              <a:rPr lang="uk-UA" sz="3000" b="1" dirty="0">
                <a:solidFill>
                  <a:schemeClr val="tx2">
                    <a:lumMod val="25000"/>
                  </a:schemeClr>
                </a:solidFill>
              </a:rPr>
              <a:t>цінних</a:t>
            </a:r>
            <a:r>
              <a:rPr lang="ru-RU" sz="3000" b="1" dirty="0">
                <a:solidFill>
                  <a:schemeClr val="tx2">
                    <a:lumMod val="25000"/>
                  </a:schemeClr>
                </a:solidFill>
              </a:rPr>
              <a:t> </a:t>
            </a:r>
            <a:r>
              <a:rPr lang="ru-RU" sz="3000" b="1" dirty="0" err="1" smtClean="0">
                <a:solidFill>
                  <a:schemeClr val="tx2">
                    <a:lumMod val="25000"/>
                  </a:schemeClr>
                </a:solidFill>
              </a:rPr>
              <a:t>видань</a:t>
            </a:r>
            <a:endParaRPr lang="ru-RU" sz="3000" b="1" dirty="0">
              <a:solidFill>
                <a:schemeClr val="tx2">
                  <a:lumMod val="25000"/>
                </a:schemeClr>
              </a:solidFill>
            </a:endParaRPr>
          </a:p>
        </p:txBody>
      </p:sp>
      <p:pic>
        <p:nvPicPr>
          <p:cNvPr id="1028" name="Picture 4" descr="http://archive.li/37SP/0f85a6997d2330f17795a2066b936d0e52ee572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" b="111"/>
          <a:stretch/>
        </p:blipFill>
        <p:spPr bwMode="auto">
          <a:xfrm>
            <a:off x="316127" y="242040"/>
            <a:ext cx="4438751" cy="264468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9422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MorAlex.MorAlex-ПК\Desktop\КПЛ\275px-Лазарь_Баранович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8832" y="388316"/>
            <a:ext cx="2442793" cy="2931660"/>
          </a:xfrm>
          <a:prstGeom prst="rect">
            <a:avLst/>
          </a:prstGeom>
          <a:noFill/>
          <a:ln w="50800" cmpd="sng">
            <a:solidFill>
              <a:schemeClr val="tx1"/>
            </a:solidFill>
            <a:beve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круглений прямокутник 4"/>
          <p:cNvSpPr/>
          <p:nvPr/>
        </p:nvSpPr>
        <p:spPr>
          <a:xfrm>
            <a:off x="2391508" y="4459457"/>
            <a:ext cx="6752492" cy="2213919"/>
          </a:xfrm>
          <a:prstGeom prst="roundRect">
            <a:avLst/>
          </a:prstGeom>
          <a:solidFill>
            <a:schemeClr val="bg1">
              <a:lumMod val="95000"/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200" b="1" dirty="0">
                <a:solidFill>
                  <a:schemeClr val="tx1"/>
                </a:solidFill>
              </a:rPr>
              <a:t>Найдавнішим лаврським виданням у фондах бібліотеки є збірка поетичних віршованих творів </a:t>
            </a:r>
            <a:r>
              <a:rPr lang="uk-UA" sz="2200" b="1" dirty="0" smtClean="0">
                <a:solidFill>
                  <a:schemeClr val="tx1"/>
                </a:solidFill>
              </a:rPr>
              <a:t>архієпископа </a:t>
            </a:r>
            <a:r>
              <a:rPr lang="uk-UA" sz="2200" b="1" dirty="0">
                <a:solidFill>
                  <a:schemeClr val="tx1"/>
                </a:solidFill>
              </a:rPr>
              <a:t>Лазаря </a:t>
            </a:r>
            <a:r>
              <a:rPr lang="uk-UA" sz="2200" b="1" dirty="0" smtClean="0">
                <a:solidFill>
                  <a:schemeClr val="tx1"/>
                </a:solidFill>
              </a:rPr>
              <a:t>Барановича</a:t>
            </a:r>
          </a:p>
          <a:p>
            <a:r>
              <a:rPr lang="uk-UA" sz="2200" b="1" dirty="0" smtClean="0">
                <a:solidFill>
                  <a:schemeClr val="tx1"/>
                </a:solidFill>
              </a:rPr>
              <a:t>(</a:t>
            </a:r>
            <a:r>
              <a:rPr lang="uk-UA" sz="2200" b="1" dirty="0" err="1" smtClean="0">
                <a:solidFill>
                  <a:schemeClr val="tx1"/>
                </a:solidFill>
              </a:rPr>
              <a:t>бл</a:t>
            </a:r>
            <a:r>
              <a:rPr lang="uk-UA" sz="2200" b="1" dirty="0">
                <a:solidFill>
                  <a:schemeClr val="tx1"/>
                </a:solidFill>
              </a:rPr>
              <a:t>. 1620-1693) </a:t>
            </a:r>
            <a:r>
              <a:rPr lang="uk-UA" sz="2200" b="1" i="1" dirty="0">
                <a:solidFill>
                  <a:schemeClr val="tx1"/>
                </a:solidFill>
              </a:rPr>
              <a:t>«Лютня Аполлонова» </a:t>
            </a:r>
            <a:r>
              <a:rPr lang="uk-UA" sz="2200" b="1" i="1" dirty="0" smtClean="0">
                <a:solidFill>
                  <a:schemeClr val="tx1"/>
                </a:solidFill>
              </a:rPr>
              <a:t>(«</a:t>
            </a:r>
            <a:r>
              <a:rPr lang="uk-UA" sz="2200" b="1" i="1" dirty="0" err="1">
                <a:solidFill>
                  <a:schemeClr val="tx1"/>
                </a:solidFill>
              </a:rPr>
              <a:t>Lutnia</a:t>
            </a:r>
            <a:r>
              <a:rPr lang="uk-UA" sz="2200" b="1" i="1" dirty="0">
                <a:solidFill>
                  <a:schemeClr val="tx1"/>
                </a:solidFill>
              </a:rPr>
              <a:t> </a:t>
            </a:r>
            <a:r>
              <a:rPr lang="uk-UA" sz="2200" b="1" i="1" dirty="0" err="1">
                <a:solidFill>
                  <a:schemeClr val="tx1"/>
                </a:solidFill>
              </a:rPr>
              <a:t>Apollinowa</a:t>
            </a:r>
            <a:r>
              <a:rPr lang="uk-UA" sz="2200" b="1" i="1" dirty="0">
                <a:solidFill>
                  <a:schemeClr val="tx1"/>
                </a:solidFill>
              </a:rPr>
              <a:t> </a:t>
            </a:r>
            <a:r>
              <a:rPr lang="uk-UA" sz="2200" b="1" i="1" dirty="0" err="1">
                <a:solidFill>
                  <a:schemeClr val="tx1"/>
                </a:solidFill>
              </a:rPr>
              <a:t>kożdey</a:t>
            </a:r>
            <a:r>
              <a:rPr lang="uk-UA" sz="2200" b="1" i="1" dirty="0">
                <a:solidFill>
                  <a:schemeClr val="tx1"/>
                </a:solidFill>
              </a:rPr>
              <a:t> </a:t>
            </a:r>
            <a:r>
              <a:rPr lang="uk-UA" sz="2200" b="1" i="1" dirty="0" err="1">
                <a:solidFill>
                  <a:schemeClr val="tx1"/>
                </a:solidFill>
              </a:rPr>
              <a:t>sprawie</a:t>
            </a:r>
            <a:r>
              <a:rPr lang="uk-UA" sz="2200" b="1" i="1" dirty="0">
                <a:solidFill>
                  <a:schemeClr val="tx1"/>
                </a:solidFill>
              </a:rPr>
              <a:t> </a:t>
            </a:r>
            <a:r>
              <a:rPr lang="uk-UA" sz="2200" b="1" i="1" dirty="0" err="1" smtClean="0">
                <a:solidFill>
                  <a:schemeClr val="tx1"/>
                </a:solidFill>
              </a:rPr>
              <a:t>gotowa</a:t>
            </a:r>
            <a:r>
              <a:rPr lang="uk-UA" sz="2200" b="1" i="1" dirty="0" smtClean="0">
                <a:solidFill>
                  <a:schemeClr val="tx1"/>
                </a:solidFill>
              </a:rPr>
              <a:t>», 1671)</a:t>
            </a:r>
            <a:endParaRPr lang="ru-RU" sz="2200" b="1" dirty="0">
              <a:solidFill>
                <a:schemeClr val="tx1"/>
              </a:solidFill>
            </a:endParaRPr>
          </a:p>
        </p:txBody>
      </p:sp>
      <p:grpSp>
        <p:nvGrpSpPr>
          <p:cNvPr id="3" name="Групувати 2"/>
          <p:cNvGrpSpPr/>
          <p:nvPr/>
        </p:nvGrpSpPr>
        <p:grpSpPr>
          <a:xfrm>
            <a:off x="182288" y="346111"/>
            <a:ext cx="5512727" cy="4113346"/>
            <a:chOff x="126016" y="346111"/>
            <a:chExt cx="5512727" cy="4113346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016" y="346111"/>
              <a:ext cx="4262645" cy="27989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9" name="Picture 5" descr="https://scontent-waw1-1.xx.fbcdn.net/v/t1.0-9/12390930_1684962738415411_866726977760342172_n.jpg?oh=5ec2c1b00ba6e151eb5b5320dbb6c8bb&amp;oe=57A4812C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5577" y="1830679"/>
              <a:ext cx="3943166" cy="26287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" name="Picture 2" descr="C:\Users\MorAlex.MorAlex-ПК\Desktop\Drukarnya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71" y="5210935"/>
            <a:ext cx="1766300" cy="130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2141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круглений прямокутник 3"/>
          <p:cNvSpPr/>
          <p:nvPr/>
        </p:nvSpPr>
        <p:spPr>
          <a:xfrm>
            <a:off x="2363371" y="5050299"/>
            <a:ext cx="6372665" cy="1594938"/>
          </a:xfrm>
          <a:prstGeom prst="roundRect">
            <a:avLst/>
          </a:prstGeom>
          <a:solidFill>
            <a:schemeClr val="tx2">
              <a:lumMod val="25000"/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200" b="1" dirty="0">
                <a:solidFill>
                  <a:schemeClr val="tx1"/>
                </a:solidFill>
              </a:rPr>
              <a:t>1674 </a:t>
            </a:r>
            <a:r>
              <a:rPr lang="uk-UA" sz="2200" b="1" dirty="0" smtClean="0">
                <a:solidFill>
                  <a:schemeClr val="tx1"/>
                </a:solidFill>
              </a:rPr>
              <a:t>роком датовано </a:t>
            </a:r>
            <a:r>
              <a:rPr lang="uk-UA" sz="2200" b="1" dirty="0">
                <a:solidFill>
                  <a:schemeClr val="tx1"/>
                </a:solidFill>
              </a:rPr>
              <a:t>т</a:t>
            </a:r>
            <a:r>
              <a:rPr lang="uk-UA" sz="2200" b="1" dirty="0" smtClean="0">
                <a:solidFill>
                  <a:schemeClr val="tx1"/>
                </a:solidFill>
              </a:rPr>
              <a:t>вір Л.Барановича </a:t>
            </a:r>
            <a:r>
              <a:rPr lang="uk-UA" sz="2200" b="1" i="1" dirty="0" smtClean="0">
                <a:solidFill>
                  <a:schemeClr val="tx1"/>
                </a:solidFill>
              </a:rPr>
              <a:t>«</a:t>
            </a:r>
            <a:r>
              <a:rPr lang="uk-UA" sz="2200" b="1" i="1" dirty="0" err="1">
                <a:solidFill>
                  <a:schemeClr val="tx1"/>
                </a:solidFill>
              </a:rPr>
              <a:t>Трубы</a:t>
            </a:r>
            <a:r>
              <a:rPr lang="uk-UA" sz="2200" b="1" i="1" dirty="0">
                <a:solidFill>
                  <a:schemeClr val="tx1"/>
                </a:solidFill>
              </a:rPr>
              <a:t> словес </a:t>
            </a:r>
            <a:r>
              <a:rPr lang="uk-UA" sz="2200" b="1" i="1" dirty="0" err="1">
                <a:solidFill>
                  <a:schemeClr val="tx1"/>
                </a:solidFill>
              </a:rPr>
              <a:t>проповідних</a:t>
            </a:r>
            <a:r>
              <a:rPr lang="uk-UA" sz="2200" b="1" i="1" dirty="0">
                <a:solidFill>
                  <a:schemeClr val="tx1"/>
                </a:solidFill>
              </a:rPr>
              <a:t> на </a:t>
            </a:r>
            <a:r>
              <a:rPr lang="uk-UA" sz="2200" b="1" i="1" dirty="0" err="1" smtClean="0">
                <a:solidFill>
                  <a:schemeClr val="tx1"/>
                </a:solidFill>
              </a:rPr>
              <a:t>нарочітия</a:t>
            </a:r>
            <a:r>
              <a:rPr lang="uk-UA" sz="2200" b="1" i="1" dirty="0" smtClean="0">
                <a:solidFill>
                  <a:schemeClr val="tx1"/>
                </a:solidFill>
              </a:rPr>
              <a:t> дні </a:t>
            </a:r>
            <a:r>
              <a:rPr lang="uk-UA" sz="2200" b="1" i="1" dirty="0" err="1" smtClean="0">
                <a:solidFill>
                  <a:schemeClr val="tx1"/>
                </a:solidFill>
              </a:rPr>
              <a:t>праздніков</a:t>
            </a:r>
            <a:r>
              <a:rPr lang="uk-UA" sz="2200" b="1" i="1" dirty="0" smtClean="0">
                <a:solidFill>
                  <a:schemeClr val="tx1"/>
                </a:solidFill>
              </a:rPr>
              <a:t>…»</a:t>
            </a:r>
            <a:endParaRPr lang="ru-RU" sz="2200" b="1" dirty="0">
              <a:solidFill>
                <a:schemeClr val="tx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" b="26"/>
          <a:stretch/>
        </p:blipFill>
        <p:spPr bwMode="auto">
          <a:xfrm>
            <a:off x="3263704" y="928479"/>
            <a:ext cx="5148775" cy="3924875"/>
          </a:xfrm>
          <a:prstGeom prst="rect">
            <a:avLst/>
          </a:prstGeom>
          <a:noFill/>
          <a:ln w="476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https://scontent-waw1-1.xx.fbcdn.net/v/t1.0-9/12376498_1684962985082053_7093133221831708357_n.jpg?oh=31c721f2c6208f9593ea36060cc7f26d&amp;oe=57D38A7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70" y="397143"/>
            <a:ext cx="3517802" cy="3415200"/>
          </a:xfrm>
          <a:prstGeom prst="rect">
            <a:avLst/>
          </a:prstGeom>
          <a:noFill/>
          <a:ln w="4762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MorAlex.MorAlex-ПК\Desktop\Drukarnya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11" y="5239071"/>
            <a:ext cx="1766300" cy="130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2085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335239" y="4741128"/>
            <a:ext cx="6770967" cy="1926977"/>
          </a:xfrm>
          <a:solidFill>
            <a:schemeClr val="bg1">
              <a:lumMod val="95000"/>
              <a:alpha val="0"/>
            </a:schemeClr>
          </a:solidFill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400" dirty="0"/>
              <a:t>Цікавим зразком української барокової книги 17 ст. </a:t>
            </a:r>
            <a:r>
              <a:rPr lang="uk-UA" sz="2400" dirty="0" smtClean="0"/>
              <a:t> є </a:t>
            </a:r>
            <a:r>
              <a:rPr lang="uk-UA" sz="2400" dirty="0"/>
              <a:t>видання </a:t>
            </a:r>
            <a:r>
              <a:rPr lang="uk-UA" sz="2400" dirty="0" smtClean="0"/>
              <a:t>духовних творів Антонія </a:t>
            </a:r>
            <a:r>
              <a:rPr lang="uk-UA" sz="2400" dirty="0" err="1" smtClean="0"/>
              <a:t>Радивіловського</a:t>
            </a:r>
            <a:r>
              <a:rPr lang="uk-UA" sz="2400" dirty="0" smtClean="0"/>
              <a:t> (</a:t>
            </a:r>
            <a:r>
              <a:rPr lang="uk-UA" sz="2400" dirty="0"/>
              <a:t>1620-1688) </a:t>
            </a:r>
            <a:r>
              <a:rPr lang="uk-UA" sz="2400" b="1" i="1" dirty="0"/>
              <a:t>«Вінець </a:t>
            </a:r>
            <a:r>
              <a:rPr lang="uk-UA" sz="2400" b="1" i="1" dirty="0" err="1"/>
              <a:t>Христов</a:t>
            </a:r>
            <a:r>
              <a:rPr lang="uk-UA" sz="2400" b="1" i="1" dirty="0"/>
              <a:t> з проповідей </a:t>
            </a:r>
            <a:r>
              <a:rPr lang="uk-UA" sz="2400" b="1" i="1" dirty="0" smtClean="0"/>
              <a:t>недільних»</a:t>
            </a:r>
            <a:r>
              <a:rPr lang="uk-UA" sz="2400" i="1" dirty="0" smtClean="0"/>
              <a:t> </a:t>
            </a:r>
            <a:r>
              <a:rPr lang="uk-UA" sz="2400" i="1" dirty="0"/>
              <a:t>(1688)</a:t>
            </a:r>
            <a:r>
              <a:rPr lang="uk-UA" sz="2400" dirty="0"/>
              <a:t>. </a:t>
            </a:r>
            <a:endParaRPr lang="ru-RU" sz="24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"/>
          <a:stretch/>
        </p:blipFill>
        <p:spPr bwMode="auto">
          <a:xfrm>
            <a:off x="3312923" y="496338"/>
            <a:ext cx="5476453" cy="4118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https://scontent-waw1-1.xx.fbcdn.net/t31.0-8/s960x960/12375052_1683513961893622_4913829511703297667_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677" y="496338"/>
            <a:ext cx="2603346" cy="4103797"/>
          </a:xfrm>
          <a:prstGeom prst="rect">
            <a:avLst/>
          </a:prstGeom>
          <a:noFill/>
          <a:ln w="444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MorAlex.MorAlex-ПК\Desktop\Drukarnya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11" y="5196867"/>
            <a:ext cx="1766300" cy="130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748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увати 6"/>
          <p:cNvGrpSpPr/>
          <p:nvPr/>
        </p:nvGrpSpPr>
        <p:grpSpPr>
          <a:xfrm>
            <a:off x="150759" y="182880"/>
            <a:ext cx="8796295" cy="6641729"/>
            <a:chOff x="347711" y="182880"/>
            <a:chExt cx="8796295" cy="6641729"/>
          </a:xfrm>
        </p:grpSpPr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9483" y="3294475"/>
              <a:ext cx="4346916" cy="1149231"/>
            </a:xfrm>
            <a:prstGeom prst="rect">
              <a:avLst/>
            </a:prstGeom>
            <a:noFill/>
            <a:ln>
              <a:noFill/>
            </a:ln>
            <a:effectLst>
              <a:outerShdw blurRad="50800" dist="50800" dir="5400000" sx="104000" sy="104000" algn="ctr" rotWithShape="0">
                <a:schemeClr val="tx1">
                  <a:lumMod val="75000"/>
                  <a:alpha val="43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0" name="Picture 6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7"/>
            <a:stretch/>
          </p:blipFill>
          <p:spPr bwMode="auto">
            <a:xfrm>
              <a:off x="3207461" y="2604412"/>
              <a:ext cx="4079632" cy="996923"/>
            </a:xfrm>
            <a:prstGeom prst="rect">
              <a:avLst/>
            </a:prstGeom>
            <a:noFill/>
            <a:ln>
              <a:noFill/>
            </a:ln>
            <a:effectLst>
              <a:outerShdw blurRad="50800" dist="50800" dir="5400000" sx="104000" sy="104000" algn="ctr" rotWithShape="0">
                <a:schemeClr val="tx1">
                  <a:lumMod val="75000"/>
                  <a:alpha val="43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109"/>
            <a:stretch/>
          </p:blipFill>
          <p:spPr bwMode="auto">
            <a:xfrm>
              <a:off x="2475961" y="1916972"/>
              <a:ext cx="4002909" cy="1037249"/>
            </a:xfrm>
            <a:prstGeom prst="rect">
              <a:avLst/>
            </a:prstGeom>
            <a:noFill/>
            <a:ln>
              <a:noFill/>
            </a:ln>
            <a:effectLst>
              <a:outerShdw blurRad="50800" dist="50800" dir="5400000" sx="104000" sy="104000" algn="ctr" rotWithShape="0">
                <a:schemeClr val="tx1">
                  <a:lumMod val="75000"/>
                  <a:alpha val="43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2" descr="C:\Users\MorAlex.MorAlex-ПК\Desktop\Drukarnya.gif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711" y="5154663"/>
              <a:ext cx="1766300" cy="13011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7"/>
            <a:stretch/>
          </p:blipFill>
          <p:spPr bwMode="auto">
            <a:xfrm>
              <a:off x="1670097" y="1308283"/>
              <a:ext cx="3689716" cy="974457"/>
            </a:xfrm>
            <a:prstGeom prst="rect">
              <a:avLst/>
            </a:prstGeom>
            <a:noFill/>
            <a:ln>
              <a:noFill/>
            </a:ln>
            <a:effectLst>
              <a:outerShdw blurRad="50800" dist="50800" dir="5400000" sx="104000" sy="104000" algn="ctr" rotWithShape="0">
                <a:schemeClr val="tx1">
                  <a:lumMod val="75000"/>
                  <a:alpha val="43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6" name="Picture 2" descr="C:\Users\MorAlex.MorAlex-ПК\Desktop\КПЛ\IMG_5718.JP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48" b="-93"/>
            <a:stretch/>
          </p:blipFill>
          <p:spPr bwMode="auto">
            <a:xfrm>
              <a:off x="347711" y="182880"/>
              <a:ext cx="3366159" cy="1591529"/>
            </a:xfrm>
            <a:prstGeom prst="rect">
              <a:avLst/>
            </a:prstGeom>
            <a:noFill/>
            <a:effectLst>
              <a:outerShdw blurRad="50800" dist="50800" dir="5400000" sx="104000" sy="104000" algn="ctr" rotWithShape="0">
                <a:schemeClr val="tx1">
                  <a:lumMod val="75000"/>
                  <a:alpha val="43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Прямокутник 5"/>
            <p:cNvSpPr/>
            <p:nvPr/>
          </p:nvSpPr>
          <p:spPr>
            <a:xfrm>
              <a:off x="2581428" y="4577840"/>
              <a:ext cx="6562578" cy="22467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uk-UA" sz="2000" b="1" i="1" dirty="0"/>
                <a:t>«Року 1689 місяця </a:t>
              </a:r>
              <a:r>
                <a:rPr lang="uk-UA" sz="2000" b="1" i="1" dirty="0" err="1"/>
                <a:t>маія</a:t>
              </a:r>
              <a:r>
                <a:rPr lang="uk-UA" sz="2000" b="1" i="1" dirty="0"/>
                <a:t> 5 дня сію книгу </a:t>
              </a:r>
              <a:r>
                <a:rPr lang="uk-UA" sz="2000" b="1" i="1" dirty="0" err="1"/>
                <a:t>глаголемую</a:t>
              </a:r>
              <a:r>
                <a:rPr lang="uk-UA" sz="2000" b="1" i="1" dirty="0"/>
                <a:t> Вінець </a:t>
              </a:r>
              <a:r>
                <a:rPr lang="uk-UA" sz="2000" b="1" i="1" dirty="0" err="1"/>
                <a:t>Хрістов</a:t>
              </a:r>
              <a:r>
                <a:rPr lang="uk-UA" sz="2000" b="1" i="1" dirty="0"/>
                <a:t> </a:t>
              </a:r>
              <a:r>
                <a:rPr lang="uk-UA" sz="2000" b="1" i="1" dirty="0" err="1"/>
                <a:t>Печерского</a:t>
              </a:r>
              <a:r>
                <a:rPr lang="uk-UA" sz="2000" b="1" i="1" dirty="0"/>
                <a:t> </a:t>
              </a:r>
              <a:r>
                <a:rPr lang="uk-UA" sz="2000" b="1" i="1" dirty="0" err="1"/>
                <a:t>Кіевского</a:t>
              </a:r>
              <a:r>
                <a:rPr lang="uk-UA" sz="2000" b="1" i="1" dirty="0"/>
                <a:t> друку благочестивий раб Божий </a:t>
              </a:r>
              <a:r>
                <a:rPr lang="uk-UA" sz="2000" b="1" i="1" dirty="0" err="1"/>
                <a:t>Евстафий</a:t>
              </a:r>
              <a:r>
                <a:rPr lang="uk-UA" sz="2000" b="1" i="1" dirty="0"/>
                <a:t> </a:t>
              </a:r>
              <a:r>
                <a:rPr lang="uk-UA" sz="2000" b="1" i="1" dirty="0" err="1"/>
                <a:t>Григориевич</a:t>
              </a:r>
              <a:r>
                <a:rPr lang="uk-UA" sz="2000" b="1" i="1" dirty="0"/>
                <a:t>, </a:t>
              </a:r>
              <a:r>
                <a:rPr lang="uk-UA" sz="2000" b="1" i="1" dirty="0" err="1"/>
                <a:t>мещанин</a:t>
              </a:r>
              <a:r>
                <a:rPr lang="uk-UA" sz="2000" b="1" i="1" dirty="0"/>
                <a:t> и </a:t>
              </a:r>
              <a:r>
                <a:rPr lang="uk-UA" sz="2000" b="1" i="1" dirty="0" err="1"/>
                <a:t>обивател</a:t>
              </a:r>
              <a:r>
                <a:rPr lang="uk-UA" sz="2000" b="1" i="1" dirty="0"/>
                <a:t> </a:t>
              </a:r>
              <a:r>
                <a:rPr lang="uk-UA" sz="2000" b="1" i="1" dirty="0" smtClean="0"/>
                <a:t> </a:t>
              </a:r>
              <a:r>
                <a:rPr lang="uk-UA" sz="2000" b="1" i="1" dirty="0" err="1" smtClean="0"/>
                <a:t>Лохвицкий</a:t>
              </a:r>
              <a:r>
                <a:rPr lang="uk-UA" sz="2000" b="1" i="1" dirty="0"/>
                <a:t>, с </a:t>
              </a:r>
              <a:r>
                <a:rPr lang="uk-UA" sz="2000" b="1" i="1" dirty="0" err="1"/>
                <a:t>побожности</a:t>
              </a:r>
              <a:r>
                <a:rPr lang="uk-UA" sz="2000" b="1" i="1" dirty="0"/>
                <a:t> </a:t>
              </a:r>
              <a:r>
                <a:rPr lang="uk-UA" sz="2000" b="1" i="1" dirty="0" err="1"/>
                <a:t>своей</a:t>
              </a:r>
              <a:r>
                <a:rPr lang="uk-UA" sz="2000" b="1" i="1" dirty="0"/>
                <a:t> </a:t>
              </a:r>
              <a:r>
                <a:rPr lang="uk-UA" sz="2000" b="1" i="1" dirty="0" err="1"/>
                <a:t>отменивши</a:t>
              </a:r>
              <a:r>
                <a:rPr lang="uk-UA" sz="2000" b="1" i="1" dirty="0"/>
                <a:t> и на церков </a:t>
              </a:r>
              <a:r>
                <a:rPr lang="uk-UA" sz="2000" b="1" i="1" dirty="0" err="1"/>
                <a:t>Божію</a:t>
              </a:r>
              <a:r>
                <a:rPr lang="uk-UA" sz="2000" b="1" i="1" dirty="0"/>
                <a:t> </a:t>
              </a:r>
              <a:r>
                <a:rPr lang="uk-UA" sz="2000" b="1" i="1" dirty="0" err="1"/>
                <a:t>Рождества</a:t>
              </a:r>
              <a:r>
                <a:rPr lang="uk-UA" sz="2000" b="1" i="1" dirty="0"/>
                <a:t> </a:t>
              </a:r>
              <a:r>
                <a:rPr lang="uk-UA" sz="2000" b="1" i="1" dirty="0" err="1"/>
                <a:t>Пресвятой</a:t>
              </a:r>
              <a:r>
                <a:rPr lang="uk-UA" sz="2000" b="1" i="1" dirty="0"/>
                <a:t> </a:t>
              </a:r>
              <a:r>
                <a:rPr lang="uk-UA" sz="2000" b="1" i="1" dirty="0" err="1"/>
                <a:t>Богородици</a:t>
              </a:r>
              <a:r>
                <a:rPr lang="uk-UA" sz="2000" b="1" i="1" dirty="0"/>
                <a:t> </a:t>
              </a:r>
              <a:r>
                <a:rPr lang="uk-UA" sz="2000" b="1" i="1" dirty="0" err="1"/>
                <a:t>Ринковую</a:t>
              </a:r>
              <a:r>
                <a:rPr lang="uk-UA" sz="2000" b="1" i="1" dirty="0"/>
                <a:t> </a:t>
              </a:r>
              <a:r>
                <a:rPr lang="uk-UA" sz="2000" b="1" i="1" dirty="0" err="1"/>
                <a:t>Лохвицкую</a:t>
              </a:r>
              <a:r>
                <a:rPr lang="uk-UA" sz="2000" b="1" i="1" dirty="0"/>
                <a:t> вічними часами </a:t>
              </a:r>
              <a:r>
                <a:rPr lang="uk-UA" sz="2000" b="1" i="1" dirty="0" err="1" smtClean="0"/>
                <a:t>надал</a:t>
              </a:r>
              <a:r>
                <a:rPr lang="uk-UA" sz="2000" b="1" i="1" dirty="0" smtClean="0"/>
                <a:t>…»</a:t>
              </a:r>
              <a:endParaRPr lang="ru-RU" sz="2000" b="1" dirty="0"/>
            </a:p>
          </p:txBody>
        </p:sp>
      </p:grp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342" y="342154"/>
            <a:ext cx="3256466" cy="20934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018351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5" descr="Результат пошуку зображень за запитом &quot;димитрий ростовский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7" descr="Результат пошуку зображень за запитом &quot;димитрий ростовский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9" descr="Результат пошуку зображень за запитом &quot;димитрий ростовский&quot;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" name="Групувати 8"/>
          <p:cNvGrpSpPr/>
          <p:nvPr/>
        </p:nvGrpSpPr>
        <p:grpSpPr>
          <a:xfrm>
            <a:off x="347711" y="272882"/>
            <a:ext cx="8481190" cy="6279978"/>
            <a:chOff x="347711" y="272882"/>
            <a:chExt cx="8481190" cy="6279978"/>
          </a:xfrm>
        </p:grpSpPr>
        <p:pic>
          <p:nvPicPr>
            <p:cNvPr id="4" name="Picture 2" descr="C:\Users\MorAlex.MorAlex-ПК\Desktop\Drukarnya.gi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711" y="5154663"/>
              <a:ext cx="1766300" cy="13011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Прямокутник 4"/>
            <p:cNvSpPr/>
            <p:nvPr/>
          </p:nvSpPr>
          <p:spPr>
            <a:xfrm>
              <a:off x="2356340" y="4767756"/>
              <a:ext cx="6407833" cy="178510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uk-UA" sz="2200" b="1" dirty="0"/>
                <a:t>1705 роком датується лаврське видання четвертого тому </a:t>
              </a:r>
              <a:r>
                <a:rPr lang="uk-UA" sz="2200" b="1" i="1" dirty="0"/>
                <a:t>«Житій святих» («</a:t>
              </a:r>
              <a:r>
                <a:rPr lang="uk-UA" sz="2200" b="1" i="1" dirty="0" err="1"/>
                <a:t>Четьї-мінеї</a:t>
              </a:r>
              <a:r>
                <a:rPr lang="uk-UA" sz="2200" b="1" i="1" dirty="0"/>
                <a:t>»)</a:t>
              </a:r>
              <a:r>
                <a:rPr lang="uk-UA" sz="2200" b="1" dirty="0"/>
                <a:t> </a:t>
              </a:r>
              <a:r>
                <a:rPr lang="uk-UA" sz="2200" b="1" dirty="0" err="1"/>
                <a:t>Димитрія</a:t>
              </a:r>
              <a:r>
                <a:rPr lang="uk-UA" sz="2200" b="1" dirty="0"/>
                <a:t> Ростовського-Туптала (1651-1709) на три місяці (червень, липень та серпень). </a:t>
              </a:r>
              <a:endParaRPr lang="ru-RU" sz="2200" b="1" dirty="0"/>
            </a:p>
          </p:txBody>
        </p:sp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168" y="279046"/>
              <a:ext cx="2884604" cy="441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1327" b="-10"/>
            <a:stretch/>
          </p:blipFill>
          <p:spPr bwMode="auto">
            <a:xfrm>
              <a:off x="3439552" y="3388528"/>
              <a:ext cx="5389349" cy="13082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9" name="Picture 11" descr="https://upload.wikimedia.org/wikipedia/commons/8/83/%D0%94%D0%B8%D0%BC%D0%B8%D1%82%D1%80%D0%B8%D0%B9_%D0%A0%D0%BE%D1%81%D1%82%D0%BE%D0%B2%D1%81%D0%BA%D0%B8%D0%B9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65959" y="272882"/>
              <a:ext cx="2212097" cy="2906419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488" y="279046"/>
            <a:ext cx="2256396" cy="290025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6564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6"/>
          <a:stretch/>
        </p:blipFill>
        <p:spPr bwMode="auto">
          <a:xfrm>
            <a:off x="346325" y="316279"/>
            <a:ext cx="2678230" cy="4297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Групувати 5"/>
          <p:cNvGrpSpPr/>
          <p:nvPr/>
        </p:nvGrpSpPr>
        <p:grpSpPr>
          <a:xfrm>
            <a:off x="347711" y="316279"/>
            <a:ext cx="8509397" cy="6139559"/>
            <a:chOff x="347711" y="316279"/>
            <a:chExt cx="8509397" cy="6139559"/>
          </a:xfrm>
        </p:grpSpPr>
        <p:pic>
          <p:nvPicPr>
            <p:cNvPr id="5" name="Picture 2" descr="C:\Users\MorAlex.MorAlex-ПК\Desktop\Drukarnya.gif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711" y="5154663"/>
              <a:ext cx="1766300" cy="13011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5369" y="316279"/>
              <a:ext cx="5541739" cy="42979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Прямокутник 3"/>
            <p:cNvSpPr/>
            <p:nvPr/>
          </p:nvSpPr>
          <p:spPr>
            <a:xfrm>
              <a:off x="2278966" y="4998427"/>
              <a:ext cx="6578142" cy="14465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uk-UA" sz="2200" b="1" dirty="0" smtClean="0"/>
                <a:t>Ще один примірник «Житій…» Д.Ростовського «на три </a:t>
              </a:r>
              <a:r>
                <a:rPr lang="uk-UA" sz="2200" b="1" dirty="0" err="1" smtClean="0"/>
                <a:t>місяцы</a:t>
              </a:r>
              <a:r>
                <a:rPr lang="uk-UA" sz="2200" b="1" dirty="0" smtClean="0"/>
                <a:t> </a:t>
              </a:r>
              <a:r>
                <a:rPr lang="uk-UA" sz="2200" b="1" dirty="0" err="1" smtClean="0"/>
                <a:t>март</a:t>
              </a:r>
              <a:r>
                <a:rPr lang="uk-UA" sz="2200" b="1" dirty="0" smtClean="0"/>
                <a:t>, </a:t>
              </a:r>
              <a:r>
                <a:rPr lang="uk-UA" sz="2200" b="1" dirty="0" err="1" smtClean="0"/>
                <a:t>априль</a:t>
              </a:r>
              <a:r>
                <a:rPr lang="uk-UA" sz="2200" b="1" dirty="0" smtClean="0"/>
                <a:t>, </a:t>
              </a:r>
              <a:r>
                <a:rPr lang="uk-UA" sz="2200" b="1" dirty="0" err="1" smtClean="0"/>
                <a:t>маіи</a:t>
              </a:r>
              <a:r>
                <a:rPr lang="uk-UA" sz="2200" b="1" dirty="0" smtClean="0"/>
                <a:t>» лаврського друку, датований 1764 р. та має розкішну двоколірну гравіровану форту</a:t>
              </a:r>
              <a:endParaRPr lang="ru-RU" sz="2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27301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MorAlex.MorAlex-ПК\Desktop\Drukarnya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11" y="5154663"/>
            <a:ext cx="1766300" cy="130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Групувати 1"/>
          <p:cNvGrpSpPr/>
          <p:nvPr/>
        </p:nvGrpSpPr>
        <p:grpSpPr>
          <a:xfrm>
            <a:off x="192962" y="290239"/>
            <a:ext cx="8795926" cy="6303823"/>
            <a:chOff x="192962" y="290239"/>
            <a:chExt cx="8795926" cy="6303823"/>
          </a:xfrm>
        </p:grpSpPr>
        <p:sp>
          <p:nvSpPr>
            <p:cNvPr id="4" name="Прямокутник 3"/>
            <p:cNvSpPr/>
            <p:nvPr/>
          </p:nvSpPr>
          <p:spPr>
            <a:xfrm>
              <a:off x="2412606" y="4470404"/>
              <a:ext cx="6450037" cy="21236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uk-UA" sz="2200" b="1" dirty="0"/>
                <a:t>Серед лаврських видань ніжинської колекції особливо розкішне оздоблення має видання богословсько-полемічного </a:t>
              </a:r>
              <a:r>
                <a:rPr lang="uk-UA" sz="2200" b="1" dirty="0" smtClean="0"/>
                <a:t>твору митрополита </a:t>
              </a:r>
              <a:r>
                <a:rPr lang="uk-UA" sz="2200" b="1" dirty="0"/>
                <a:t>Стефана </a:t>
              </a:r>
              <a:r>
                <a:rPr lang="uk-UA" sz="2200" b="1" dirty="0" err="1"/>
                <a:t>Яворського</a:t>
              </a:r>
              <a:r>
                <a:rPr lang="uk-UA" sz="2200" b="1" dirty="0"/>
                <a:t> </a:t>
              </a:r>
              <a:endParaRPr lang="uk-UA" sz="2200" b="1" dirty="0" smtClean="0"/>
            </a:p>
            <a:p>
              <a:r>
                <a:rPr lang="uk-UA" sz="2200" b="1" dirty="0" smtClean="0"/>
                <a:t>(</a:t>
              </a:r>
              <a:r>
                <a:rPr lang="uk-UA" sz="2200" b="1" dirty="0"/>
                <a:t>1658-1722) </a:t>
              </a:r>
              <a:r>
                <a:rPr lang="uk-UA" sz="2200" b="1" i="1" dirty="0"/>
                <a:t>«Камінь віри </a:t>
              </a:r>
              <a:r>
                <a:rPr lang="uk-UA" sz="2200" b="1" i="1" dirty="0" err="1"/>
                <a:t>православно-кафоліческія</a:t>
              </a:r>
              <a:r>
                <a:rPr lang="uk-UA" sz="2200" b="1" i="1" dirty="0"/>
                <a:t> </a:t>
              </a:r>
              <a:r>
                <a:rPr lang="uk-UA" sz="2200" b="1" i="1" dirty="0" err="1"/>
                <a:t>восточния</a:t>
              </a:r>
              <a:r>
                <a:rPr lang="uk-UA" sz="2200" b="1" i="1" dirty="0"/>
                <a:t> церкві…»</a:t>
              </a:r>
              <a:r>
                <a:rPr lang="uk-UA" sz="2200" b="1" dirty="0"/>
                <a:t> </a:t>
              </a:r>
              <a:r>
                <a:rPr lang="uk-UA" sz="2200" b="1" i="1" dirty="0"/>
                <a:t>(1730)</a:t>
              </a:r>
              <a:r>
                <a:rPr lang="uk-UA" sz="2200" b="1" dirty="0"/>
                <a:t>. </a:t>
              </a:r>
              <a:endParaRPr lang="ru-RU" sz="2200" b="1" dirty="0"/>
            </a:p>
          </p:txBody>
        </p:sp>
        <p:pic>
          <p:nvPicPr>
            <p:cNvPr id="4098" name="Picture 2" descr="http://library.ndu.edu.ua/media/k2/items/cache/78d607068cd064420401737e12f83bae_M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2511" y="320667"/>
              <a:ext cx="1964611" cy="2619482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0" name="Picture 4" descr="http://library.ndu.edu.ua/images/2015/04_270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962" y="290239"/>
              <a:ext cx="2976040" cy="40249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5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"/>
            <a:stretch/>
          </p:blipFill>
          <p:spPr bwMode="auto">
            <a:xfrm>
              <a:off x="5967293" y="290239"/>
              <a:ext cx="3021595" cy="40523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35418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">
  <a:themeElements>
    <a:clrScheme name="Базова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644</TotalTime>
  <Words>535</Words>
  <Application>Microsoft Office PowerPoint</Application>
  <PresentationFormat>Экран (4:3)</PresentationFormat>
  <Paragraphs>29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Базова</vt:lpstr>
      <vt:lpstr>Книгознавчі читання з нагоди 400-ліття заснування друкарні Києво-Печерської лаври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Dmytro</dc:creator>
  <cp:lastModifiedBy>BibliotekaNDU</cp:lastModifiedBy>
  <cp:revision>47</cp:revision>
  <dcterms:created xsi:type="dcterms:W3CDTF">2015-10-12T16:01:33Z</dcterms:created>
  <dcterms:modified xsi:type="dcterms:W3CDTF">2016-10-06T13:14:34Z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1690227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D7.0.3</vt:lpwstr>
  </property>
</Properties>
</file>