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DFA0-9D8D-43B7-AA82-185B3C457C7B}" type="datetimeFigureOut">
              <a:rPr lang="LID4096" smtClean="0"/>
              <a:t>05/20/2026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08AB-8712-4F85-BEA2-DDD114E79E5D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966337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DFA0-9D8D-43B7-AA82-185B3C457C7B}" type="datetimeFigureOut">
              <a:rPr lang="LID4096" smtClean="0"/>
              <a:t>05/20/2026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08AB-8712-4F85-BEA2-DDD114E79E5D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4432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DFA0-9D8D-43B7-AA82-185B3C457C7B}" type="datetimeFigureOut">
              <a:rPr lang="LID4096" smtClean="0"/>
              <a:t>05/20/2026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08AB-8712-4F85-BEA2-DDD114E79E5D}" type="slidenum">
              <a:rPr lang="LID4096" smtClean="0"/>
              <a:t>‹№›</a:t>
            </a:fld>
            <a:endParaRPr lang="LID4096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75116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DFA0-9D8D-43B7-AA82-185B3C457C7B}" type="datetimeFigureOut">
              <a:rPr lang="LID4096" smtClean="0"/>
              <a:t>05/20/2026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08AB-8712-4F85-BEA2-DDD114E79E5D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951339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DFA0-9D8D-43B7-AA82-185B3C457C7B}" type="datetimeFigureOut">
              <a:rPr lang="LID4096" smtClean="0"/>
              <a:t>05/20/2026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08AB-8712-4F85-BEA2-DDD114E79E5D}" type="slidenum">
              <a:rPr lang="LID4096" smtClean="0"/>
              <a:t>‹№›</a:t>
            </a:fld>
            <a:endParaRPr lang="LID4096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5393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DFA0-9D8D-43B7-AA82-185B3C457C7B}" type="datetimeFigureOut">
              <a:rPr lang="LID4096" smtClean="0"/>
              <a:t>05/20/2026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08AB-8712-4F85-BEA2-DDD114E79E5D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677085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DFA0-9D8D-43B7-AA82-185B3C457C7B}" type="datetimeFigureOut">
              <a:rPr lang="LID4096" smtClean="0"/>
              <a:t>05/20/2026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08AB-8712-4F85-BEA2-DDD114E79E5D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177710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DFA0-9D8D-43B7-AA82-185B3C457C7B}" type="datetimeFigureOut">
              <a:rPr lang="LID4096" smtClean="0"/>
              <a:t>05/20/2026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08AB-8712-4F85-BEA2-DDD114E79E5D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51591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DFA0-9D8D-43B7-AA82-185B3C457C7B}" type="datetimeFigureOut">
              <a:rPr lang="LID4096" smtClean="0"/>
              <a:t>05/20/2026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08AB-8712-4F85-BEA2-DDD114E79E5D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56156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DFA0-9D8D-43B7-AA82-185B3C457C7B}" type="datetimeFigureOut">
              <a:rPr lang="LID4096" smtClean="0"/>
              <a:t>05/20/2026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08AB-8712-4F85-BEA2-DDD114E79E5D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046707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DFA0-9D8D-43B7-AA82-185B3C457C7B}" type="datetimeFigureOut">
              <a:rPr lang="LID4096" smtClean="0"/>
              <a:t>05/20/2026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08AB-8712-4F85-BEA2-DDD114E79E5D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632400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DFA0-9D8D-43B7-AA82-185B3C457C7B}" type="datetimeFigureOut">
              <a:rPr lang="LID4096" smtClean="0"/>
              <a:t>05/20/2026</a:t>
            </a:fld>
            <a:endParaRPr lang="LID4096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08AB-8712-4F85-BEA2-DDD114E79E5D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503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DFA0-9D8D-43B7-AA82-185B3C457C7B}" type="datetimeFigureOut">
              <a:rPr lang="LID4096" smtClean="0"/>
              <a:t>05/20/2026</a:t>
            </a:fld>
            <a:endParaRPr lang="LID4096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08AB-8712-4F85-BEA2-DDD114E79E5D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10999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DFA0-9D8D-43B7-AA82-185B3C457C7B}" type="datetimeFigureOut">
              <a:rPr lang="LID4096" smtClean="0"/>
              <a:t>05/20/2026</a:t>
            </a:fld>
            <a:endParaRPr lang="LID4096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08AB-8712-4F85-BEA2-DDD114E79E5D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784923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DFA0-9D8D-43B7-AA82-185B3C457C7B}" type="datetimeFigureOut">
              <a:rPr lang="LID4096" smtClean="0"/>
              <a:t>05/20/2026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08AB-8712-4F85-BEA2-DDD114E79E5D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887527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DFA0-9D8D-43B7-AA82-185B3C457C7B}" type="datetimeFigureOut">
              <a:rPr lang="LID4096" smtClean="0"/>
              <a:t>05/20/2026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008AB-8712-4F85-BEA2-DDD114E79E5D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65598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8DFA0-9D8D-43B7-AA82-185B3C457C7B}" type="datetimeFigureOut">
              <a:rPr lang="LID4096" smtClean="0"/>
              <a:t>05/20/2026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E6008AB-8712-4F85-BEA2-DDD114E79E5D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99852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0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23B7B74-3990-40DD-B5BC-2D521CACC6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" r="3899"/>
          <a:stretch/>
        </p:blipFill>
        <p:spPr>
          <a:xfrm>
            <a:off x="6400800" y="439387"/>
            <a:ext cx="5557652" cy="3927961"/>
          </a:xfrm>
          <a:prstGeom prst="ellipse">
            <a:avLst/>
          </a:prstGeom>
          <a:ln w="63500" cap="rnd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24C68DFD-6C79-4750-9CE3-7E556DA23E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2278" y="356260"/>
            <a:ext cx="10094026" cy="1646302"/>
          </a:xfrm>
        </p:spPr>
        <p:txBody>
          <a:bodyPr/>
          <a:lstStyle/>
          <a:p>
            <a:pPr algn="l"/>
            <a:r>
              <a:rPr lang="ru-RU" sz="24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/>
                <a:cs typeface="Times New Roman" panose="02020603050405020304" pitchFamily="18" charset="0"/>
              </a:rPr>
              <a:t>ЩЕ ОДНА ШЕВЧЕНКІВСЬКА АДРЕСА? </a:t>
            </a:r>
            <a:br>
              <a:rPr lang="ru-RU" sz="24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/>
              </a:rPr>
              <a:t>ДО ПИТАННЯ ЛОКАЛІЗАЦІЇ ОСЕЛІ </a:t>
            </a:r>
            <a:b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/>
              </a:rPr>
            </a:b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/>
              </a:rPr>
              <a:t>ІВАНА СОШЕНКА В НІЖИНІ</a:t>
            </a:r>
            <a:endParaRPr lang="LID4096" sz="2400" dirty="0">
              <a:solidFill>
                <a:schemeClr val="tx1"/>
              </a:solidFill>
            </a:endParaRPr>
          </a:p>
        </p:txBody>
      </p:sp>
      <p:sp>
        <p:nvSpPr>
          <p:cNvPr id="13" name="Підзаголовок 2">
            <a:extLst>
              <a:ext uri="{FF2B5EF4-FFF2-40B4-BE49-F238E27FC236}">
                <a16:creationId xmlns:a16="http://schemas.microsoft.com/office/drawing/2014/main" id="{A6656486-4323-446E-879F-6B715F844B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2278" y="4745539"/>
            <a:ext cx="7766936" cy="1756201"/>
          </a:xfrm>
        </p:spPr>
        <p:txBody>
          <a:bodyPr>
            <a:normAutofit fontScale="25000" lnSpcReduction="20000"/>
          </a:bodyPr>
          <a:lstStyle/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uk-UA" sz="72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/>
                <a:cs typeface="Times New Roman" panose="02020603050405020304" pitchFamily="18" charset="0"/>
              </a:rPr>
              <a:t>Олександр Морозов</a:t>
            </a:r>
            <a:endParaRPr lang="uk-UA" sz="7200" kern="100" dirty="0">
              <a:solidFill>
                <a:schemeClr val="tx1"/>
              </a:solidFill>
              <a:effectLst/>
              <a:latin typeface="Aptos"/>
              <a:ea typeface="Aptos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uk-UA" sz="5600" i="1" kern="10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Aptos"/>
                <a:cs typeface="Times New Roman" panose="02020603050405020304" pitchFamily="18" charset="0"/>
              </a:rPr>
              <a:t>директор Наукової бібліотеки </a:t>
            </a:r>
            <a:endParaRPr lang="uk-UA" sz="5600" i="1" kern="100" dirty="0"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ptos"/>
              <a:ea typeface="Aptos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uk-UA" sz="5600" i="1" kern="10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Aptos"/>
                <a:cs typeface="Times New Roman" panose="02020603050405020304" pitchFamily="18" charset="0"/>
              </a:rPr>
              <a:t>Ніжинського державного університету </a:t>
            </a: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uk-UA" sz="5600" i="1" kern="10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Aptos"/>
                <a:cs typeface="Times New Roman" panose="02020603050405020304" pitchFamily="18" charset="0"/>
              </a:rPr>
              <a:t>імені Миколи Гоголя, </a:t>
            </a:r>
            <a:endParaRPr lang="uk-UA" sz="5600" i="1" kern="100" dirty="0"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ptos"/>
              <a:ea typeface="Aptos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uk-UA" sz="5600" i="1" kern="10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Aptos"/>
                <a:cs typeface="Times New Roman" panose="02020603050405020304" pitchFamily="18" charset="0"/>
              </a:rPr>
              <a:t>науковий співробітник Ніжинського краєзнавчого музею </a:t>
            </a:r>
            <a:endParaRPr lang="uk-UA" sz="5600" i="1" kern="100" dirty="0"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ptos"/>
              <a:ea typeface="Aptos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uk-UA" sz="5600" i="1" kern="10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Aptos"/>
                <a:cs typeface="Times New Roman" panose="02020603050405020304" pitchFamily="18" charset="0"/>
              </a:rPr>
              <a:t>імені Івана Спаського</a:t>
            </a:r>
            <a:endParaRPr lang="LID4096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2927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64F5C3D-00D8-43A3-BE6A-3D5275AAE9D5}"/>
              </a:ext>
            </a:extLst>
          </p:cNvPr>
          <p:cNvSpPr txBox="1"/>
          <p:nvPr/>
        </p:nvSpPr>
        <p:spPr>
          <a:xfrm>
            <a:off x="627610" y="1041054"/>
            <a:ext cx="479228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/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Відбулася зустріч поета з відомою красунею та «світською левицею», племінницею поміщика Г. С. Тарновського — Марією Степанівною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Кржисевич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яка на той час перебувала в Ніжині на ярмарку. Із нею Тарас Шевченко був знайомий ще з петербурзького періоду життя, зустрічався в Качанівці у Тарновських, та й згодом, після заслання, підтримував дружні стосунки.</a:t>
            </a:r>
          </a:p>
        </p:txBody>
      </p:sp>
      <p:pic>
        <p:nvPicPr>
          <p:cNvPr id="5122" name="Picture 2" descr="Тарас Шевченко. Портрет М. С. Кржисевич">
            <a:extLst>
              <a:ext uri="{FF2B5EF4-FFF2-40B4-BE49-F238E27FC236}">
                <a16:creationId xmlns:a16="http://schemas.microsoft.com/office/drawing/2014/main" id="{BBB16B9C-0B81-4C79-A38F-5952CA759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1000"/>
                    </a14:imgEffect>
                    <a14:imgEffect>
                      <a14:colorTemperature colorTemp="5933"/>
                    </a14:imgEffect>
                    <a14:imgEffect>
                      <a14:saturation sat="66000"/>
                    </a14:imgEffect>
                    <a14:imgEffect>
                      <a14:brightnessContrast bright="9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88998"/>
            <a:ext cx="4943302" cy="64928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8812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F785F43-6356-42F3-B210-2C46413DF5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168543" y="264938"/>
            <a:ext cx="4611679" cy="5238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09DF354D-B082-4350-81B7-402FFFB357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5" r="6771"/>
          <a:stretch/>
        </p:blipFill>
        <p:spPr bwMode="auto">
          <a:xfrm>
            <a:off x="399001" y="264939"/>
            <a:ext cx="6421262" cy="5238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5A3E1C2-B7BE-4123-8C13-A7E7C62D792E}"/>
              </a:ext>
            </a:extLst>
          </p:cNvPr>
          <p:cNvSpPr txBox="1"/>
          <p:nvPr/>
        </p:nvSpPr>
        <p:spPr>
          <a:xfrm>
            <a:off x="278778" y="5503026"/>
            <a:ext cx="1174172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Сошенко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і Шевченко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познайомилися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Петербурзі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влітку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1836 р.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Уродженець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містечка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Богуслав на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Київщині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Іван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Максимович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був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старший за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свого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земляка на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шість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років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і на момент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знайомства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навчався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як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вільний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слухач у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Петербурзькій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академії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мистецтв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.</a:t>
            </a:r>
            <a:endParaRPr lang="LID4096" sz="2400" dirty="0"/>
          </a:p>
        </p:txBody>
      </p:sp>
    </p:spTree>
    <p:extLst>
      <p:ext uri="{BB962C8B-B14F-4D97-AF65-F5344CB8AC3E}">
        <p14:creationId xmlns:p14="http://schemas.microsoft.com/office/powerpoint/2010/main" val="2418847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D650C743-B33F-46BA-B592-3258149D8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5000"/>
                    </a14:imgEffect>
                    <a14:imgEffect>
                      <a14:colorTemperature colorTemp="6987"/>
                    </a14:imgEffect>
                    <a14:imgEffect>
                      <a14:saturation sat="57000"/>
                    </a14:imgEffect>
                    <a14:imgEffect>
                      <a14:brightnessContrast bright="-12000" contrast="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92" y="162011"/>
            <a:ext cx="10856422" cy="57575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E7760B-1DD0-4C31-93ED-D55624859F29}"/>
              </a:ext>
            </a:extLst>
          </p:cNvPr>
          <p:cNvSpPr txBox="1"/>
          <p:nvPr/>
        </p:nvSpPr>
        <p:spPr>
          <a:xfrm>
            <a:off x="993370" y="5934670"/>
            <a:ext cx="1066384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Отримавши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атестат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вільного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художника,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Сошенко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переїхав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Ніжина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, де почав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працювати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вчителем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малювання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місцевому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повітовому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училищі</a:t>
            </a:r>
            <a:endParaRPr lang="LID4096" sz="2400" dirty="0"/>
          </a:p>
        </p:txBody>
      </p:sp>
    </p:spTree>
    <p:extLst>
      <p:ext uri="{BB962C8B-B14F-4D97-AF65-F5344CB8AC3E}">
        <p14:creationId xmlns:p14="http://schemas.microsoft.com/office/powerpoint/2010/main" val="3700415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EC044A7-F400-4473-B388-A843307013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82" y="299258"/>
            <a:ext cx="9894482" cy="58843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9366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E4A03D19-3DBF-4627-8C73-6489C1C68C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28" y="407436"/>
            <a:ext cx="3595624" cy="50029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A7151C-9DB4-4176-9374-200FE0279611}"/>
              </a:ext>
            </a:extLst>
          </p:cNvPr>
          <p:cNvSpPr txBox="1"/>
          <p:nvPr/>
        </p:nvSpPr>
        <p:spPr>
          <a:xfrm>
            <a:off x="354528" y="5652654"/>
            <a:ext cx="3674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/>
              <a:t>Іван Георгійович Спаський</a:t>
            </a:r>
          </a:p>
          <a:p>
            <a:pPr algn="ctr"/>
            <a:r>
              <a:rPr lang="uk-UA" dirty="0"/>
              <a:t>(1904-1990)</a:t>
            </a:r>
            <a:endParaRPr lang="LID4096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E638B4-71DC-4C9F-9A2A-2ED23EF47966}"/>
              </a:ext>
            </a:extLst>
          </p:cNvPr>
          <p:cNvSpPr txBox="1"/>
          <p:nvPr/>
        </p:nvSpPr>
        <p:spPr>
          <a:xfrm>
            <a:off x="7724085" y="197346"/>
            <a:ext cx="4329369" cy="6463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листі від 13 липня 1977 р. </a:t>
            </a:r>
            <a:r>
              <a:rPr lang="uk-UA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І.Спаський</a:t>
            </a:r>
            <a:r>
              <a:rPr lang="uk-UA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писав: </a:t>
            </a:r>
            <a:r>
              <a:rPr lang="uk-UA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«Дорогий Григорію Петровичу! Нарешті зможу надати Вам невелике підтвердження моїм відомостям, які я отримав ще під час дитячого спілкування з М. М. Новицьким, що протягом багатьох років був фактично членом нашої родини. Я отримав листа від колишнього студента Івана Івановича Перця, мого однолітка, який нині мешкає в Полтаві… Усі роки навчання в інституті він був моїм незмінним помічником у виготовленні декорацій для наших вистав. Надсилаю Вам цього листа. У ньому все чітко викладено. Звісно, такий лист — ще не доказ і не підстава для того, щоб сьогодні встановлювати меморіальну дошку на цьому невеликому будинку, якщо він зберігся. Проте варто з’ясувати, чи існує він і нині. А головне — необхідно розпочати пошук матеріалів Михайла Новицького у Києві»</a:t>
            </a:r>
            <a:endParaRPr lang="LID4096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01E55B7-F4AB-46B1-83E1-2B04577FEA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1" b="8091"/>
          <a:stretch/>
        </p:blipFill>
        <p:spPr>
          <a:xfrm rot="16200000">
            <a:off x="3840779" y="1032937"/>
            <a:ext cx="3588128" cy="2553198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C9149B3-FCA7-406B-AB9E-E47A5BACF44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8" t="14805" r="6980"/>
          <a:stretch/>
        </p:blipFill>
        <p:spPr>
          <a:xfrm rot="10800000">
            <a:off x="4706605" y="2201498"/>
            <a:ext cx="2778789" cy="380420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727903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1F67B1A-1E18-4993-B4C3-557532AA9775}"/>
              </a:ext>
            </a:extLst>
          </p:cNvPr>
          <p:cNvSpPr txBox="1"/>
          <p:nvPr/>
        </p:nvSpPr>
        <p:spPr>
          <a:xfrm>
            <a:off x="451262" y="612844"/>
            <a:ext cx="3071691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 л</a:t>
            </a:r>
            <a:r>
              <a:rPr lang="ru-RU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иста І. І. </a:t>
            </a:r>
            <a:r>
              <a:rPr lang="ru-RU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Перця</a:t>
            </a:r>
            <a:r>
              <a:rPr lang="ru-RU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до І. Г. </a:t>
            </a:r>
            <a:r>
              <a:rPr lang="ru-RU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Спаського</a:t>
            </a:r>
            <a:r>
              <a:rPr lang="ru-RU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ru-RU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7 липня 1977 р: 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Михайла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Михайловича [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Новицького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] я знаю як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викладача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української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мови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літератури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трудовій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школі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реорганізованій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із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колишньої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міської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гімназії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Він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детально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розповідав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нам про Т. Г. Шевченка, коли той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кілька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разів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бував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Ніжині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й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зупинявся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свого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приятеля-художника (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прізвище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якого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я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забув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мешкав у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будинку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Іваненка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навпроти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грецького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кладовища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Московській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вулиці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—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другий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будинок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праворуч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якщо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їхати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Вертіївку</a:t>
            </a:r>
            <a:r>
              <a:rPr lang="ru-RU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LID4096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9909452-5F1C-4492-873A-D687A014CA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486" y="1759551"/>
            <a:ext cx="3293901" cy="43918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8FA4A53-696C-4721-9F9A-84C942C19D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</a14:imgLayer>
                </a14:imgProps>
              </a:ext>
            </a:extLst>
          </a:blip>
          <a:srcRect l="11097" t="4619" r="10003" b="6871"/>
          <a:stretch/>
        </p:blipFill>
        <p:spPr>
          <a:xfrm>
            <a:off x="7267698" y="330135"/>
            <a:ext cx="4735881" cy="40573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612EE0D-BBA6-4318-B65C-F4AEA89A837D}"/>
              </a:ext>
            </a:extLst>
          </p:cNvPr>
          <p:cNvSpPr txBox="1"/>
          <p:nvPr/>
        </p:nvSpPr>
        <p:spPr>
          <a:xfrm>
            <a:off x="7956467" y="4560125"/>
            <a:ext cx="3550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/>
              <a:t>Михайло </a:t>
            </a:r>
            <a:r>
              <a:rPr lang="uk-UA" dirty="0" err="1"/>
              <a:t>Миайлович</a:t>
            </a:r>
            <a:r>
              <a:rPr lang="uk-UA" dirty="0"/>
              <a:t> Новицький  (1892-1964)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40977136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1A3BE12-5C42-42AC-B0AC-3314BCE12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59" y="431746"/>
            <a:ext cx="7945346" cy="56531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D24532D-101B-4E58-B4F7-527A419513C9}"/>
              </a:ext>
            </a:extLst>
          </p:cNvPr>
          <p:cNvSpPr txBox="1"/>
          <p:nvPr/>
        </p:nvSpPr>
        <p:spPr>
          <a:xfrm>
            <a:off x="339673" y="612844"/>
            <a:ext cx="3317927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dirty="0"/>
              <a:t>«</a:t>
            </a:r>
            <a:r>
              <a:rPr lang="LID4096" dirty="0"/>
              <a:t>В городе Нежине квартировал армейский пехотный полк NN. В этот полк был переведен мой приятель и поселился в белой хатке с садиком и цветничком, как раз против греческого кладбища. </a:t>
            </a:r>
            <a:endParaRPr lang="ru-RU" dirty="0"/>
          </a:p>
          <a:p>
            <a:r>
              <a:rPr lang="LID4096" dirty="0"/>
              <a:t>В первый же день он заметил в цветнике такой цветок, что у него и слюнки потекли. Этот очаровательный цветок была красавица на самой заре жизни и одно-единственное добро беднейшего вдового старика мещанина Макухи</a:t>
            </a:r>
            <a:r>
              <a:rPr lang="uk-UA" dirty="0"/>
              <a:t>…»</a:t>
            </a:r>
          </a:p>
          <a:p>
            <a:endParaRPr lang="uk-UA" dirty="0"/>
          </a:p>
          <a:p>
            <a:r>
              <a:rPr lang="uk-UA" dirty="0"/>
              <a:t>Тарас Шевченко, «</a:t>
            </a:r>
            <a:r>
              <a:rPr lang="uk-UA" dirty="0" err="1"/>
              <a:t>Близнецы</a:t>
            </a:r>
            <a:r>
              <a:rPr lang="uk-UA" dirty="0"/>
              <a:t>», 1855 р.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41983980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У Ніжині вшанували пам’ять Тараса Шевченка та встановили посмертну маску Кобзаря фото">
            <a:extLst>
              <a:ext uri="{FF2B5EF4-FFF2-40B4-BE49-F238E27FC236}">
                <a16:creationId xmlns:a16="http://schemas.microsoft.com/office/drawing/2014/main" id="{F791F3A3-4440-4D42-8017-6792D363AB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4" r="10084"/>
          <a:stretch/>
        </p:blipFill>
        <p:spPr bwMode="auto">
          <a:xfrm>
            <a:off x="320875" y="532621"/>
            <a:ext cx="3992147" cy="37983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3CE2577-F0C9-4784-885C-F24B541541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0" r="8371"/>
          <a:stretch/>
        </p:blipFill>
        <p:spPr>
          <a:xfrm>
            <a:off x="7542456" y="437025"/>
            <a:ext cx="4328669" cy="4346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3878925-8791-4123-A03E-80922CBB537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6" b="4755"/>
          <a:stretch/>
        </p:blipFill>
        <p:spPr>
          <a:xfrm>
            <a:off x="4083626" y="980671"/>
            <a:ext cx="3795354" cy="54943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45471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78C563-1A14-4601-A759-4976E60DDE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51" y="286604"/>
            <a:ext cx="4669319" cy="62847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7C37007-955C-400C-8A44-B619890BA6D6}"/>
              </a:ext>
            </a:extLst>
          </p:cNvPr>
          <p:cNvSpPr txBox="1"/>
          <p:nvPr/>
        </p:nvSpPr>
        <p:spPr>
          <a:xfrm>
            <a:off x="5533901" y="563756"/>
            <a:ext cx="627017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В центрі уваги досліджуваної проблеми — зустріч Шевченка з його давнім другом художником Іваном Сошенком, який відіграв визначну роль у житті митця. Під час перебування в Ніжині Шевченко відвідав Сошенка за місцем його проживання. Однак точне розташування будинку, у якому мешкав І. Сошенко в Ніжині, наразі не встановлене, що залишає відкритим питання його локалізації.</a:t>
            </a:r>
            <a:endParaRPr lang="LID4096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234FFD-D830-4E42-85CC-41D23D6139BA}"/>
              </a:ext>
            </a:extLst>
          </p:cNvPr>
          <p:cNvSpPr txBox="1"/>
          <p:nvPr/>
        </p:nvSpPr>
        <p:spPr>
          <a:xfrm>
            <a:off x="5533900" y="5800223"/>
            <a:ext cx="3788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Іван Максимович Сошенко</a:t>
            </a:r>
          </a:p>
          <a:p>
            <a:r>
              <a:rPr lang="uk-UA" dirty="0"/>
              <a:t>(1807-1876)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4289895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D95311E-59CF-49DF-8DEE-625699DE29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"/>
                    </a14:imgEffect>
                    <a14:imgEffect>
                      <a14:colorTemperature colorTemp="5933"/>
                    </a14:imgEffect>
                    <a14:imgEffect>
                      <a14:saturation sat="63000"/>
                    </a14:imgEffect>
                    <a14:imgEffect>
                      <a14:brightnessContrast bright="15000" contras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858" r="1428"/>
          <a:stretch/>
        </p:blipFill>
        <p:spPr bwMode="auto">
          <a:xfrm>
            <a:off x="228006" y="222827"/>
            <a:ext cx="7737280" cy="579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72E9740-2F03-4AD3-9D91-95CD93D6A69C}"/>
              </a:ext>
            </a:extLst>
          </p:cNvPr>
          <p:cNvSpPr txBox="1"/>
          <p:nvPr/>
        </p:nvSpPr>
        <p:spPr>
          <a:xfrm>
            <a:off x="8312727" y="306539"/>
            <a:ext cx="3879273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dirty="0">
                <a:effectLst/>
                <a:latin typeface="Times New Roman" panose="02020603050405020304" pitchFamily="18" charset="0"/>
                <a:ea typeface="Aptos"/>
              </a:rPr>
              <a:t>Основним джерелом,  </a:t>
            </a:r>
          </a:p>
          <a:p>
            <a:r>
              <a:rPr lang="uk-UA" sz="2400" dirty="0">
                <a:effectLst/>
                <a:latin typeface="Times New Roman" panose="02020603050405020304" pitchFamily="18" charset="0"/>
                <a:ea typeface="Aptos"/>
              </a:rPr>
              <a:t>що висвітлює перебування Т. Шевченка в Ніжині </a:t>
            </a:r>
          </a:p>
          <a:p>
            <a:r>
              <a:rPr lang="uk-UA" sz="2400" dirty="0">
                <a:effectLst/>
                <a:latin typeface="Times New Roman" panose="02020603050405020304" pitchFamily="18" charset="0"/>
                <a:ea typeface="Aptos"/>
              </a:rPr>
              <a:t>є мемуари О.С.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Aptos"/>
              </a:rPr>
              <a:t>Афанас’єва-Чужбинського</a:t>
            </a:r>
            <a:r>
              <a:rPr lang="uk-UA" sz="2400" dirty="0">
                <a:effectLst/>
                <a:latin typeface="Times New Roman" panose="02020603050405020304" pitchFamily="18" charset="0"/>
                <a:ea typeface="Aptos"/>
              </a:rPr>
              <a:t> — вихованця Ніжинського Ліцею князя Безбородька, письменника та фольклориста.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Aptos"/>
              </a:rPr>
              <a:t>Афанас’єв-Чужбинський</a:t>
            </a:r>
            <a:r>
              <a:rPr lang="uk-UA" sz="2400" dirty="0">
                <a:effectLst/>
                <a:latin typeface="Times New Roman" panose="02020603050405020304" pitchFamily="18" charset="0"/>
                <a:ea typeface="Aptos"/>
              </a:rPr>
              <a:t> супроводжував </a:t>
            </a:r>
          </a:p>
          <a:p>
            <a:r>
              <a:rPr lang="uk-UA" sz="2400" dirty="0">
                <a:effectLst/>
                <a:latin typeface="Times New Roman" panose="02020603050405020304" pitchFamily="18" charset="0"/>
                <a:ea typeface="Aptos"/>
              </a:rPr>
              <a:t>Тараса Григоровича </a:t>
            </a:r>
          </a:p>
          <a:p>
            <a:r>
              <a:rPr lang="uk-UA" sz="2400" dirty="0">
                <a:effectLst/>
                <a:latin typeface="Times New Roman" panose="02020603050405020304" pitchFamily="18" charset="0"/>
                <a:ea typeface="Aptos"/>
              </a:rPr>
              <a:t>під час його подорожі </a:t>
            </a:r>
          </a:p>
          <a:p>
            <a:r>
              <a:rPr lang="uk-UA" sz="2400" dirty="0">
                <a:effectLst/>
                <a:latin typeface="Times New Roman" panose="02020603050405020304" pitchFamily="18" charset="0"/>
                <a:ea typeface="Aptos"/>
              </a:rPr>
              <a:t>до Ніжина, Чернігова </a:t>
            </a:r>
          </a:p>
          <a:p>
            <a:r>
              <a:rPr lang="uk-UA" sz="2400" dirty="0">
                <a:effectLst/>
                <a:latin typeface="Times New Roman" panose="02020603050405020304" pitchFamily="18" charset="0"/>
                <a:ea typeface="Aptos"/>
              </a:rPr>
              <a:t>та Києва у 1846 р., залишивши про це спогади.</a:t>
            </a:r>
            <a:endParaRPr lang="LID4096" sz="2400" dirty="0"/>
          </a:p>
        </p:txBody>
      </p:sp>
    </p:spTree>
    <p:extLst>
      <p:ext uri="{BB962C8B-B14F-4D97-AF65-F5344CB8AC3E}">
        <p14:creationId xmlns:p14="http://schemas.microsoft.com/office/powerpoint/2010/main" val="1875939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AB11014-80A9-4AD5-911B-4E17D254E4B4}"/>
              </a:ext>
            </a:extLst>
          </p:cNvPr>
          <p:cNvSpPr txBox="1"/>
          <p:nvPr/>
        </p:nvSpPr>
        <p:spPr>
          <a:xfrm>
            <a:off x="5214850" y="2102919"/>
            <a:ext cx="625671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dirty="0">
                <a:effectLst/>
                <a:latin typeface="Times New Roman" panose="02020603050405020304" pitchFamily="18" charset="0"/>
                <a:ea typeface="Aptos"/>
              </a:rPr>
              <a:t>Другим важливим свідченням, </a:t>
            </a:r>
          </a:p>
          <a:p>
            <a:r>
              <a:rPr lang="uk-UA" sz="2400" dirty="0">
                <a:effectLst/>
                <a:latin typeface="Times New Roman" panose="02020603050405020304" pitchFamily="18" charset="0"/>
                <a:ea typeface="Aptos"/>
              </a:rPr>
              <a:t>що проливає світло на досліджувану проблему є мемуари самого </a:t>
            </a:r>
          </a:p>
          <a:p>
            <a:r>
              <a:rPr lang="uk-UA" sz="2400" dirty="0">
                <a:effectLst/>
                <a:latin typeface="Times New Roman" panose="02020603050405020304" pitchFamily="18" charset="0"/>
                <a:ea typeface="Aptos"/>
              </a:rPr>
              <a:t>Івана Сошенка, записані з його слів </a:t>
            </a:r>
          </a:p>
          <a:p>
            <a:r>
              <a:rPr lang="uk-UA" sz="2400" dirty="0">
                <a:effectLst/>
                <a:latin typeface="Times New Roman" panose="02020603050405020304" pitchFamily="18" charset="0"/>
                <a:ea typeface="Aptos"/>
              </a:rPr>
              <a:t>і опубліковані також «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Aptos"/>
              </a:rPr>
              <a:t>ніжинцем</a:t>
            </a:r>
            <a:r>
              <a:rPr lang="uk-UA" sz="2400" dirty="0">
                <a:effectLst/>
                <a:latin typeface="Times New Roman" panose="02020603050405020304" pitchFamily="18" charset="0"/>
                <a:ea typeface="Aptos"/>
              </a:rPr>
              <a:t>», </a:t>
            </a:r>
          </a:p>
          <a:p>
            <a:r>
              <a:rPr lang="uk-UA" sz="2400" dirty="0">
                <a:effectLst/>
                <a:latin typeface="Times New Roman" panose="02020603050405020304" pitchFamily="18" charset="0"/>
                <a:ea typeface="Aptos"/>
              </a:rPr>
              <a:t>одним із перших біографів Т. Г. Шевченка Михайлом Корнійовичем Чалим. </a:t>
            </a:r>
          </a:p>
          <a:p>
            <a:r>
              <a:rPr lang="uk-UA" sz="2400" dirty="0">
                <a:effectLst/>
                <a:latin typeface="Times New Roman" panose="02020603050405020304" pitchFamily="18" charset="0"/>
                <a:ea typeface="Aptos"/>
              </a:rPr>
              <a:t>Відомо, що М. Чалий упродовж 1869–1875 рр. обіймав посаду директора </a:t>
            </a:r>
          </a:p>
          <a:p>
            <a:r>
              <a:rPr lang="uk-UA" sz="2400" dirty="0">
                <a:effectLst/>
                <a:latin typeface="Times New Roman" panose="02020603050405020304" pitchFamily="18" charset="0"/>
                <a:ea typeface="Aptos"/>
              </a:rPr>
              <a:t>Ніжинського Ліцею князя Безбородька</a:t>
            </a:r>
            <a:endParaRPr lang="LID4096" sz="24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FC83F1F-4110-48AF-A173-FBE595A894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75000"/>
                    </a14:imgEffect>
                    <a14:imgEffect>
                      <a14:brightnessContrast bright="9000" contrast="1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66005" y="259284"/>
            <a:ext cx="4641951" cy="5881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10661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37ACE37-AA2D-4AD5-B434-3EB4DE6CFAED}"/>
              </a:ext>
            </a:extLst>
          </p:cNvPr>
          <p:cNvSpPr txBox="1"/>
          <p:nvPr/>
        </p:nvSpPr>
        <p:spPr>
          <a:xfrm>
            <a:off x="698182" y="6113471"/>
            <a:ext cx="1031730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b="1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19 лютого 1846 року </a:t>
            </a:r>
            <a:r>
              <a:rPr lang="uk-UA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Шевченко та </a:t>
            </a:r>
            <a:r>
              <a:rPr lang="uk-UA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Чужбинський</a:t>
            </a:r>
            <a:r>
              <a:rPr lang="uk-UA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вирушили з Лубен до Ніжина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90792EB-2107-4E44-AFF1-CADEF9A07F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598" y="448887"/>
            <a:ext cx="8764939" cy="54780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42909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0695E55-2B4B-4E1B-A7A6-BACBDE7EF96B}"/>
              </a:ext>
            </a:extLst>
          </p:cNvPr>
          <p:cNvSpPr txBox="1"/>
          <p:nvPr/>
        </p:nvSpPr>
        <p:spPr>
          <a:xfrm>
            <a:off x="360218" y="5223624"/>
            <a:ext cx="1147156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uk-UA" dirty="0">
              <a:latin typeface="Aptos"/>
              <a:cs typeface="Times New Roman" panose="02020603050405020304" pitchFamily="18" charset="0"/>
            </a:endParaRPr>
          </a:p>
          <a:p>
            <a:r>
              <a:rPr lang="ru-RU" sz="2400" b="1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20 лютого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подорожні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прибули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ніжинську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поштову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станцію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та 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зупинилися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в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готелі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промовистою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назвою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«Не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минай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». </a:t>
            </a:r>
          </a:p>
          <a:p>
            <a:endParaRPr lang="ru-RU" dirty="0">
              <a:latin typeface="Aptos"/>
              <a:cs typeface="Times New Roman" panose="02020603050405020304" pitchFamily="18" charset="0"/>
            </a:endParaRPr>
          </a:p>
        </p:txBody>
      </p:sp>
      <p:pic>
        <p:nvPicPr>
          <p:cNvPr id="2050" name="Picture 2" descr="Готель (вулиця Батюка, Ніжин) — Вікіпедія">
            <a:extLst>
              <a:ext uri="{FF2B5EF4-FFF2-40B4-BE49-F238E27FC236}">
                <a16:creationId xmlns:a16="http://schemas.microsoft.com/office/drawing/2014/main" id="{4E0B2D50-B301-4506-A37A-5E919556AF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6000"/>
                    </a14:imgEffect>
                    <a14:imgEffect>
                      <a14:saturation sat="126000"/>
                    </a14:imgEffect>
                    <a14:imgEffect>
                      <a14:brightnessContrast bright="2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10425" r="31758" b="23878"/>
          <a:stretch/>
        </p:blipFill>
        <p:spPr bwMode="auto">
          <a:xfrm>
            <a:off x="5746866" y="864524"/>
            <a:ext cx="6240087" cy="45054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Пам'ятки та пам'ятники «Ніжинська поштова станція» - інформація, події,  карта, відгуки">
            <a:extLst>
              <a:ext uri="{FF2B5EF4-FFF2-40B4-BE49-F238E27FC236}">
                <a16:creationId xmlns:a16="http://schemas.microsoft.com/office/drawing/2014/main" id="{86CFDFB5-2C5D-479E-81D5-FD7EF72B65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47" y="399011"/>
            <a:ext cx="5297978" cy="35245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068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4CD472C-47D6-459E-A741-C48295B01F60}"/>
              </a:ext>
            </a:extLst>
          </p:cNvPr>
          <p:cNvSpPr txBox="1"/>
          <p:nvPr/>
        </p:nvSpPr>
        <p:spPr>
          <a:xfrm>
            <a:off x="162101" y="5470548"/>
            <a:ext cx="1144247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21 лютого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, у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четвер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, Тарас Григорович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відвідав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Ніжинське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дворянське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зібрання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, де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місцева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інтелігенція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влаштувала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на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честь </a:t>
            </a:r>
            <a:r>
              <a:rPr lang="ru-RU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урочистий</a:t>
            </a:r>
            <a:r>
              <a:rPr lang="ru-RU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 бал.</a:t>
            </a:r>
            <a:endParaRPr lang="LID4096" sz="24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3359ABA-5B57-4096-8EC4-B274A18A73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7230"/>
                    </a14:imgEffect>
                    <a14:imgEffect>
                      <a14:brightnessContrast bright="-3000" contras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67" y="328936"/>
            <a:ext cx="7518862" cy="5112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5A69775-6FE0-40B4-9D25-6C4528DCB4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0268" y="328936"/>
            <a:ext cx="4079631" cy="59583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Стрілка: вправо 11">
            <a:extLst>
              <a:ext uri="{FF2B5EF4-FFF2-40B4-BE49-F238E27FC236}">
                <a16:creationId xmlns:a16="http://schemas.microsoft.com/office/drawing/2014/main" id="{C69A5150-92AB-4DB6-94E4-70EB11B5A650}"/>
              </a:ext>
            </a:extLst>
          </p:cNvPr>
          <p:cNvSpPr/>
          <p:nvPr/>
        </p:nvSpPr>
        <p:spPr>
          <a:xfrm rot="3305869">
            <a:off x="8567117" y="2243941"/>
            <a:ext cx="1147156" cy="553501"/>
          </a:xfrm>
          <a:prstGeom prst="rightArrow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321913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0B2E180-FB10-4501-8F00-22DBB7DBF22A}"/>
              </a:ext>
            </a:extLst>
          </p:cNvPr>
          <p:cNvSpPr txBox="1"/>
          <p:nvPr/>
        </p:nvSpPr>
        <p:spPr>
          <a:xfrm>
            <a:off x="511232" y="5332445"/>
            <a:ext cx="1089383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b="1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22 лютого</a:t>
            </a:r>
            <a:r>
              <a:rPr lang="uk-UA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, за свідченням О. Афанасьєва-</a:t>
            </a:r>
            <a:r>
              <a:rPr lang="uk-UA" sz="2400" dirty="0" err="1">
                <a:effectLst/>
                <a:latin typeface="Aptos"/>
                <a:ea typeface="Aptos"/>
                <a:cs typeface="Times New Roman" panose="02020603050405020304" pitchFamily="18" charset="0"/>
              </a:rPr>
              <a:t>Чужбинського</a:t>
            </a:r>
            <a:r>
              <a:rPr lang="uk-UA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, було присвячене візитам до знайомих: «ми всі роз’їхалися по гостях», — писав мемуарист. </a:t>
            </a:r>
          </a:p>
          <a:p>
            <a:r>
              <a:rPr lang="uk-UA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Імовірно, саме цього дня Тарас Григорович відвідував відомих йому осіб у Ніжині. </a:t>
            </a:r>
            <a:endParaRPr lang="LID4096" sz="24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60AE2F1-16B8-4CAC-9B54-081CDDCB40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7000"/>
                    </a14:imgEffect>
                    <a14:imgEffect>
                      <a14:brightnessContrast contrast="12000"/>
                    </a14:imgEffect>
                  </a14:imgLayer>
                </a14:imgProps>
              </a:ext>
            </a:extLst>
          </a:blip>
          <a:srcRect b="3125"/>
          <a:stretch/>
        </p:blipFill>
        <p:spPr>
          <a:xfrm>
            <a:off x="644984" y="151105"/>
            <a:ext cx="7734245" cy="50194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59697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3922D14-3236-4ED0-B0A6-096FB9D31F73}"/>
              </a:ext>
            </a:extLst>
          </p:cNvPr>
          <p:cNvSpPr txBox="1"/>
          <p:nvPr/>
        </p:nvSpPr>
        <p:spPr>
          <a:xfrm>
            <a:off x="472438" y="1403341"/>
            <a:ext cx="5429597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dirty="0">
                <a:effectLst/>
                <a:latin typeface="Aptos"/>
                <a:ea typeface="Aptos"/>
                <a:cs typeface="Times New Roman" panose="02020603050405020304" pitchFamily="18" charset="0"/>
              </a:rPr>
              <a:t>Зокрема, він </a:t>
            </a:r>
            <a:r>
              <a:rPr lang="uk-UA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зустрівся зі студентом </a:t>
            </a:r>
          </a:p>
          <a:p>
            <a:r>
              <a:rPr lang="uk-UA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Миколою </a:t>
            </a:r>
            <a:r>
              <a:rPr lang="uk-UA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Гербелем</a:t>
            </a:r>
            <a:r>
              <a:rPr lang="uk-UA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в альбомі якого залишив автограф — власноруч записав чотири рядки з поезії «Гоголю»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 думою дума </a:t>
            </a:r>
            <a:r>
              <a:rPr lang="ru-RU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роєм</a:t>
            </a:r>
            <a: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вилітає</a:t>
            </a:r>
            <a: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b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Одна давить </a:t>
            </a:r>
            <a:r>
              <a:rPr lang="ru-RU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серце</a:t>
            </a:r>
            <a: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друга </a:t>
            </a:r>
            <a:r>
              <a:rPr lang="ru-RU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роздирає</a:t>
            </a:r>
            <a: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b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 </a:t>
            </a:r>
            <a:r>
              <a:rPr lang="ru-RU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третяя</a:t>
            </a:r>
            <a: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тихо, </a:t>
            </a:r>
            <a:r>
              <a:rPr lang="ru-RU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тихесенько</a:t>
            </a:r>
            <a: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плаче</a:t>
            </a:r>
            <a:b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 самому </a:t>
            </a:r>
            <a:r>
              <a:rPr lang="ru-RU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серці</a:t>
            </a:r>
            <a: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може</a:t>
            </a:r>
            <a: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й Бог не </a:t>
            </a:r>
            <a:r>
              <a:rPr lang="ru-RU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бачить</a:t>
            </a:r>
            <a: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</a:t>
            </a:r>
          </a:p>
          <a:p>
            <a:endParaRPr lang="LID4096" sz="24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7D27990-6045-44BB-A7D1-E329884832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1000"/>
                    </a14:imgEffect>
                    <a14:imgEffect>
                      <a14:brightnessContrast bright="6000" contras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34" t="4849" r="11762"/>
          <a:stretch/>
        </p:blipFill>
        <p:spPr>
          <a:xfrm>
            <a:off x="6706984" y="166254"/>
            <a:ext cx="4842165" cy="65254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0841102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Повітряний поті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171</TotalTime>
  <Words>815</Words>
  <Application>Microsoft Office PowerPoint</Application>
  <PresentationFormat>Широкий екран</PresentationFormat>
  <Paragraphs>51</Paragraphs>
  <Slides>17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17</vt:i4>
      </vt:variant>
    </vt:vector>
  </HeadingPairs>
  <TitlesOfParts>
    <vt:vector size="24" baseType="lpstr">
      <vt:lpstr>Aptos</vt:lpstr>
      <vt:lpstr>Arial</vt:lpstr>
      <vt:lpstr>Calibri</vt:lpstr>
      <vt:lpstr>Times New Roman</vt:lpstr>
      <vt:lpstr>Trebuchet MS</vt:lpstr>
      <vt:lpstr>Wingdings 3</vt:lpstr>
      <vt:lpstr>Грань</vt:lpstr>
      <vt:lpstr>ЩЕ ОДНА ШЕВЧЕНКІВСЬКА АДРЕСА?  ДО ПИТАННЯ ЛОКАЛІЗАЦІЇ ОСЕЛІ  ІВАНА СОШЕНКА В НІЖИНІ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ЩЕ ОДНА ШЕВЧЕНКІВСЬКА АДРЕСА?  ДО ПИТАННЯ ЛОКАЛІЗАЦІЇ ОСЕЛІ  ІВАНА СОШЕНКА В НІЖИНІ</dc:title>
  <dc:creator>Олександр Морозов</dc:creator>
  <cp:lastModifiedBy>Олександр Морозов</cp:lastModifiedBy>
  <cp:revision>25</cp:revision>
  <dcterms:created xsi:type="dcterms:W3CDTF">2026-05-19T19:07:14Z</dcterms:created>
  <dcterms:modified xsi:type="dcterms:W3CDTF">2026-05-19T22:21:40Z</dcterms:modified>
</cp:coreProperties>
</file>