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63" r:id="rId5"/>
    <p:sldId id="273" r:id="rId6"/>
    <p:sldId id="261" r:id="rId7"/>
    <p:sldId id="262" r:id="rId8"/>
    <p:sldId id="264" r:id="rId9"/>
    <p:sldId id="276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25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C9ACD-ED44-4A6A-BCF9-8DC0C3D735A1}" type="datetimeFigureOut">
              <a:rPr lang="uk-UA" smtClean="0"/>
              <a:t>04.10.2016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E17DCB-00EA-44B7-A2CD-E87426D5BAE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8079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17DCB-00EA-44B7-A2CD-E87426D5BAEB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570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17DCB-00EA-44B7-A2CD-E87426D5BAEB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2160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6.wdp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7200800" cy="1944216"/>
          </a:xfrm>
        </p:spPr>
        <p:txBody>
          <a:bodyPr/>
          <a:lstStyle/>
          <a:p>
            <a:r>
              <a:rPr lang="uk-UA" sz="2600" dirty="0">
                <a:solidFill>
                  <a:schemeClr val="bg1">
                    <a:lumMod val="95000"/>
                  </a:schemeClr>
                </a:solidFill>
              </a:rPr>
              <a:t>ОСОБОВА КОЛЕКЦІЯ ПРОФЕСОРА С.П.ШЕВИРЬОВА </a:t>
            </a:r>
            <a:br>
              <a:rPr lang="uk-UA" sz="2600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uk-UA" sz="2600" dirty="0">
                <a:solidFill>
                  <a:schemeClr val="bg1">
                    <a:lumMod val="95000"/>
                  </a:schemeClr>
                </a:solidFill>
              </a:rPr>
              <a:t>У ФОНДОВОМУ ЗІБРАННІ БІБЛІОТЕКИ НІЖИНСЬКОГО ДЕРЖАВНОГО УНІВЕРСИТЕТУ </a:t>
            </a:r>
            <a:r>
              <a:rPr lang="uk-UA" sz="2600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uk-UA" sz="2600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uk-UA" sz="2600" dirty="0" smtClean="0">
                <a:solidFill>
                  <a:schemeClr val="bg1">
                    <a:lumMod val="95000"/>
                  </a:schemeClr>
                </a:solidFill>
              </a:rPr>
              <a:t>ІМЕНІ </a:t>
            </a:r>
            <a:r>
              <a:rPr lang="uk-UA" sz="2600" dirty="0">
                <a:solidFill>
                  <a:schemeClr val="bg1">
                    <a:lumMod val="95000"/>
                  </a:schemeClr>
                </a:solidFill>
              </a:rPr>
              <a:t>МИКОЛИ </a:t>
            </a:r>
            <a:r>
              <a:rPr lang="uk-UA" sz="2600" dirty="0" smtClean="0">
                <a:solidFill>
                  <a:schemeClr val="bg1">
                    <a:lumMod val="95000"/>
                  </a:schemeClr>
                </a:solidFill>
              </a:rPr>
              <a:t>ГОГОЛЯ</a:t>
            </a:r>
            <a:endParaRPr lang="uk-UA" sz="2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6016" y="3972397"/>
            <a:ext cx="7770440" cy="2408931"/>
          </a:xfrm>
        </p:spPr>
        <p:txBody>
          <a:bodyPr>
            <a:normAutofit/>
          </a:bodyPr>
          <a:lstStyle/>
          <a:p>
            <a:pPr algn="r"/>
            <a:r>
              <a:rPr lang="uk-UA" sz="1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Морозов Олександр Сергійович,</a:t>
            </a:r>
          </a:p>
          <a:p>
            <a:pPr algn="r"/>
            <a:r>
              <a:rPr lang="uk-UA" sz="1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директор бібліотеки, </a:t>
            </a:r>
          </a:p>
          <a:p>
            <a:pPr algn="r"/>
            <a:r>
              <a:rPr lang="uk-UA" sz="1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завідувач </a:t>
            </a:r>
            <a:r>
              <a:rPr lang="uk-UA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Музею рідкісної </a:t>
            </a:r>
            <a:r>
              <a:rPr lang="uk-UA" sz="1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книги</a:t>
            </a:r>
          </a:p>
          <a:p>
            <a:pPr algn="r"/>
            <a:r>
              <a:rPr lang="uk-UA" sz="1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Мірошник Мирослава Василівна,</a:t>
            </a:r>
          </a:p>
          <a:p>
            <a:pPr algn="r"/>
            <a:r>
              <a:rPr lang="uk-UA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бібліотекар ІI </a:t>
            </a:r>
            <a:r>
              <a:rPr lang="uk-UA" sz="1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категорії</a:t>
            </a:r>
          </a:p>
          <a:p>
            <a:pPr algn="r"/>
            <a:r>
              <a:rPr lang="uk-UA" sz="1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(Ніжинський державний університет імені Миколи Гоголя)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uk-UA" sz="20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uk-UA" sz="20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uk-UA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2996952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(До 210-ї річниці від дня народження С.П.</a:t>
            </a:r>
            <a:r>
              <a:rPr lang="uk-UA" sz="2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Шевирьова</a:t>
            </a:r>
            <a:r>
              <a:rPr lang="uk-UA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)</a:t>
            </a:r>
            <a:br>
              <a:rPr lang="uk-UA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uk-UA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57398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Міжнародна</a:t>
            </a:r>
            <a:r>
              <a:rPr lang="ru-RU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наукова</a:t>
            </a:r>
            <a:r>
              <a:rPr lang="ru-RU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конференція</a:t>
            </a:r>
            <a:r>
              <a:rPr lang="ru-RU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b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b="1" dirty="0" err="1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Бібліотека</a:t>
            </a:r>
            <a:r>
              <a:rPr lang="ru-RU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. Наука. </a:t>
            </a:r>
            <a:r>
              <a:rPr lang="ru-RU" b="1" dirty="0" err="1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Комунікація</a:t>
            </a:r>
            <a:r>
              <a:rPr lang="ru-RU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b="1" dirty="0" err="1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формування</a:t>
            </a:r>
            <a:r>
              <a:rPr lang="ru-RU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національного</a:t>
            </a:r>
            <a:r>
              <a:rPr lang="ru-RU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інформаційного</a:t>
            </a:r>
            <a:r>
              <a:rPr lang="ru-RU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простору» </a:t>
            </a:r>
            <a:r>
              <a:rPr lang="ru-RU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м. </a:t>
            </a:r>
            <a:r>
              <a:rPr lang="ru-RU" b="1" dirty="0" err="1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Київ</a:t>
            </a:r>
            <a:r>
              <a:rPr lang="ru-RU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, НБУВ, 4-6 </a:t>
            </a:r>
            <a:r>
              <a:rPr lang="ru-RU" b="1" dirty="0" err="1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жовтня</a:t>
            </a:r>
            <a:r>
              <a:rPr lang="ru-RU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2016 р.)</a:t>
            </a:r>
          </a:p>
        </p:txBody>
      </p:sp>
      <p:pic>
        <p:nvPicPr>
          <p:cNvPr id="6146" name="Picture 2" descr="http://mungaz.net/uploads/posts/2012-10/1349253092_1239212007_book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713866"/>
            <a:ext cx="2664296" cy="201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75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467544" y="517196"/>
            <a:ext cx="8208912" cy="5624301"/>
            <a:chOff x="467544" y="517196"/>
            <a:chExt cx="8208912" cy="5624301"/>
          </a:xfrm>
        </p:grpSpPr>
        <p:pic>
          <p:nvPicPr>
            <p:cNvPr id="2" name="Picture 11" descr="&amp;Vcy;&amp;acy;&amp;scy;&amp;icy;&amp;lcy;&amp;icy;&amp;jcy; &amp;Acy;&amp;lcy;&amp;iecy;&amp;kcy;&amp;scy;&amp;iecy;&amp;iecy;&amp;vcy;&amp;icy;&amp;chcy; &amp;Bcy;&amp;ocy;&amp;bcy;&amp;rcy;&amp;icy;&amp;ncy;&amp;scy;&amp;kcy;&amp;icy;&amp;jcy;"/>
            <p:cNvPicPr>
              <a:picLocks noChangeAspect="1" noChangeArrowheads="1"/>
            </p:cNvPicPr>
            <p:nvPr/>
          </p:nvPicPr>
          <p:blipFill rotWithShape="1">
            <a:blip r:embed="rId2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926825" y="517196"/>
              <a:ext cx="2837852" cy="37031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4549017" y="4509120"/>
              <a:ext cx="375961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В.О. </a:t>
              </a:r>
              <a:r>
                <a:rPr lang="ru-RU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Бобринський</a:t>
              </a:r>
              <a:endParaRPr lang="uk-UA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218" name="Picture 2" descr="C:\Users\BibliotekaNDU\Desktop\Новая папка (2)\Шевирьов1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187624" y="534748"/>
              <a:ext cx="2736304" cy="368556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755576" y="4509120"/>
              <a:ext cx="375961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С.П. </a:t>
              </a:r>
              <a:r>
                <a:rPr lang="ru-RU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Шевирьов</a:t>
              </a:r>
              <a:endParaRPr lang="uk-UA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67544" y="4941168"/>
              <a:ext cx="8208912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Але блискуча університетська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кар’єра С.П.</a:t>
              </a:r>
              <a:r>
                <a:rPr lang="uk-UA" b="1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Шевирьова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обірвалася </a:t>
              </a:r>
              <a:endParaRPr lang="uk-UA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у 1857 році.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Причиною цього стала </a:t>
              </a:r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сутичка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поміж </a:t>
              </a:r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професором </a:t>
              </a:r>
            </a:p>
            <a:p>
              <a:pPr algn="ctr"/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та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графом В.О.Бобринським, що відбулася на засіданні </a:t>
              </a:r>
              <a:endParaRPr lang="uk-UA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Московського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художнього </a:t>
              </a:r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товариства</a:t>
              </a:r>
              <a:endParaRPr lang="uk-UA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723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405016" y="469189"/>
            <a:ext cx="8352928" cy="5672308"/>
            <a:chOff x="405016" y="469189"/>
            <a:chExt cx="8352928" cy="5672308"/>
          </a:xfrm>
        </p:grpSpPr>
        <p:pic>
          <p:nvPicPr>
            <p:cNvPr id="10244" name="Picture 4" descr="http://otvet.imgsmail.ru/download/04388a507aa9a83e29d3892d89820334_i-4360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55576" y="469189"/>
              <a:ext cx="7560840" cy="372840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405016" y="4941168"/>
              <a:ext cx="835292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1860 року С.П.</a:t>
              </a:r>
              <a:r>
                <a:rPr lang="uk-UA" b="1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Шевирьов</a:t>
              </a:r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назавжди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залишає Росію. Спочатку він їде </a:t>
              </a:r>
              <a:endParaRPr lang="uk-UA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в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Італію, де у Флоренції читає лекції з історії російської словесності. Згодом переїжджає у Францію. Помер С.П.</a:t>
              </a:r>
              <a:r>
                <a:rPr lang="uk-UA" b="1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Шевирьов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у Парижі </a:t>
              </a:r>
              <a:endParaRPr lang="uk-UA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на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58 році життя, 8 (20) травня 1864 року. </a:t>
              </a:r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uk-UA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242" name="Picture 2" descr="C:\Users\BibliotekaNDU\Desktop\Новая папка (2)\shevyrev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297" y="790435"/>
              <a:ext cx="2581847" cy="3646677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2304256" y="4499828"/>
              <a:ext cx="4572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uk-UA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С.П.</a:t>
              </a:r>
              <a:r>
                <a:rPr lang="uk-UA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Шевирьов</a:t>
              </a:r>
              <a:r>
                <a:rPr lang="uk-UA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у останні роки життя</a:t>
              </a:r>
              <a:endParaRPr lang="uk-UA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001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395536" y="548680"/>
            <a:ext cx="8424936" cy="5520809"/>
            <a:chOff x="395536" y="548680"/>
            <a:chExt cx="8424936" cy="5520809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95536" y="4869160"/>
              <a:ext cx="842493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Після створення у 1875 році на базі Ліцею князя Безбородька Ніжинського історико-філологічного інституту, його </a:t>
              </a:r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директор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академік М.О.</a:t>
              </a:r>
              <a:r>
                <a:rPr lang="uk-UA" b="1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Лавровський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звернувся до нащадків С.П.</a:t>
              </a:r>
              <a:r>
                <a:rPr lang="uk-UA" b="1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Шевирьова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uk-UA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з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пропозицією </a:t>
              </a:r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придбати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зібрання для фондів бібліотеки інституту. </a:t>
              </a:r>
            </a:p>
          </p:txBody>
        </p:sp>
        <p:pic>
          <p:nvPicPr>
            <p:cNvPr id="11266" name="Picture 2" descr="C:\Users\BibliotekaNDU\Desktop\Новая папка (2)\Ліцей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colorTemperature colorTemp="112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7392" y="553656"/>
              <a:ext cx="5230730" cy="382061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11268" name="Picture 4" descr="&amp;Acy;&amp;Kcy;&amp;Acy;&amp;Dcy;&amp;IEcy;&amp;Mcy;&amp;Iukcy;&amp;Kcy;  &amp;Mcy;.&amp;Ocy;. &amp;Lcy;&amp;acy;&amp;vcy;&amp;rcy;&amp;ocy;&amp;vcy;&amp;scy;&amp;softcy;&amp;kcy;&amp;icy;&amp;jcy;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639" y="548680"/>
              <a:ext cx="2522811" cy="3096344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590639" y="3861048"/>
              <a:ext cx="25228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Академік М.О.</a:t>
              </a:r>
              <a:r>
                <a:rPr lang="uk-UA" b="1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Лавровський</a:t>
              </a:r>
              <a:endParaRPr lang="uk-UA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667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539552" y="548680"/>
            <a:ext cx="8352928" cy="5387563"/>
            <a:chOff x="539552" y="548680"/>
            <a:chExt cx="8352928" cy="5387563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539552" y="548680"/>
              <a:ext cx="4824536" cy="5387563"/>
              <a:chOff x="323528" y="630600"/>
              <a:chExt cx="4824536" cy="5387563"/>
            </a:xfrm>
          </p:grpSpPr>
          <p:pic>
            <p:nvPicPr>
              <p:cNvPr id="13317" name="Picture 5" descr="C:\Users\BibliotekaNDU\Desktop\Новая папка (2)\Изображение 079.jpg"/>
              <p:cNvPicPr>
                <a:picLocks noChangeAspect="1" noChangeArrowheads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699792" y="630600"/>
                <a:ext cx="1944216" cy="285906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316" name="Picture 4" descr="C:\Users\BibliotekaNDU\Desktop\Новая папка (2)\Изображение 080.jpg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1600" y="3232494"/>
                <a:ext cx="4176464" cy="278566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315" name="Picture 3" descr="C:\Users\BibliotekaNDU\Desktop\Новая папка (2)\Изображение 084.jpg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3528" y="908720"/>
                <a:ext cx="2108790" cy="313410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3319" name="Picture 7" descr="http://tur.histpol.pl.ua/img/pages/7731-2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065520" y="579120"/>
              <a:ext cx="2484120" cy="3307080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/>
          </p:spPr>
        </p:pic>
        <p:sp>
          <p:nvSpPr>
            <p:cNvPr id="3" name="Прямоугольник 2"/>
            <p:cNvSpPr/>
            <p:nvPr/>
          </p:nvSpPr>
          <p:spPr>
            <a:xfrm>
              <a:off x="5688632" y="4077072"/>
              <a:ext cx="3203848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uk-UA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Для опрацювання каталогу бібліотеки керівництво інституту запросило відомого книгознавця та бібліографа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Степана Івановича Пономарьова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59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611560" y="925872"/>
            <a:ext cx="7920880" cy="5214464"/>
            <a:chOff x="755576" y="925872"/>
            <a:chExt cx="7920880" cy="5214464"/>
          </a:xfrm>
        </p:grpSpPr>
        <p:pic>
          <p:nvPicPr>
            <p:cNvPr id="14339" name="Picture 3" descr="C:\Users\BibliotekaNDU\Desktop\Новая папка (2)\Изображение 035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8336" y="925872"/>
              <a:ext cx="3558120" cy="307919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779568" y="4509120"/>
              <a:ext cx="7848872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sz="20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Бібліотека С.П.</a:t>
              </a:r>
              <a:r>
                <a:rPr lang="uk-UA" sz="2000" b="1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Шевирьова</a:t>
              </a:r>
              <a:r>
                <a:rPr lang="uk-UA" sz="20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налічувала понад 3580 назв видань </a:t>
              </a:r>
              <a:r>
                <a:rPr lang="uk-UA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майже у </a:t>
              </a:r>
              <a:r>
                <a:rPr lang="uk-UA" sz="20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7 тис. томах, у цей </a:t>
              </a:r>
              <a:r>
                <a:rPr lang="uk-UA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час </a:t>
              </a:r>
              <a:r>
                <a:rPr lang="uk-UA" sz="20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зберігалася у запакованому вигляді в </a:t>
              </a:r>
              <a:r>
                <a:rPr lang="uk-UA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ящиках </a:t>
              </a:r>
              <a:r>
                <a:rPr lang="uk-UA" sz="20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у холодному </a:t>
              </a:r>
              <a:r>
                <a:rPr lang="uk-UA" sz="2000" b="1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амбарі</a:t>
              </a:r>
              <a:r>
                <a:rPr lang="uk-UA" sz="20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uk-UA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uk-UA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в маєтку </a:t>
              </a:r>
              <a:r>
                <a:rPr lang="uk-UA" sz="2000" b="1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Кокорєва</a:t>
              </a:r>
              <a:r>
                <a:rPr lang="uk-UA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у Замоскворіччі. </a:t>
              </a:r>
            </a:p>
            <a:p>
              <a:pPr algn="ctr"/>
              <a:r>
                <a:rPr lang="uk-UA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У 1876 році бібліотека переїхала до Ніжина.</a:t>
              </a:r>
              <a:endParaRPr lang="uk-UA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00" name="Picture 4" descr="http://p3.citywalls.ru/thumb0_98-100975.jpg?mt=131993748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925872"/>
              <a:ext cx="4161619" cy="30587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5378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289233" y="476672"/>
            <a:ext cx="8496944" cy="5725800"/>
            <a:chOff x="293857" y="437936"/>
            <a:chExt cx="8496944" cy="5948883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293857" y="774123"/>
              <a:ext cx="8496944" cy="5612696"/>
              <a:chOff x="365865" y="702115"/>
              <a:chExt cx="8496944" cy="5612696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365865" y="4779925"/>
                <a:ext cx="8496944" cy="1534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uk-UA" b="1" dirty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У </a:t>
                </a:r>
                <a:r>
                  <a:rPr lang="uk-UA" b="1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складі колекції С.П. </a:t>
                </a:r>
                <a:r>
                  <a:rPr lang="uk-UA" b="1" dirty="0" err="1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Шевирьова</a:t>
                </a:r>
                <a:r>
                  <a:rPr lang="uk-UA" b="1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 бачимо </a:t>
                </a:r>
                <a:r>
                  <a:rPr lang="uk-UA" b="1" dirty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книги з </a:t>
                </a:r>
                <a:r>
                  <a:rPr lang="uk-UA" b="1" dirty="0" err="1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богослів'я</a:t>
                </a:r>
                <a:r>
                  <a:rPr lang="uk-UA" b="1" dirty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, філософії, історії, світової та слов'янської літератури, філології, географії, мистецтва, античної культури та археології </a:t>
                </a:r>
                <a:r>
                  <a:rPr lang="uk-UA" b="1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тощо. </a:t>
                </a:r>
                <a:endParaRPr lang="en-US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en-US" b="1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XVI</a:t>
                </a:r>
                <a:r>
                  <a:rPr lang="uk-UA" b="1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uk-UA" b="1" dirty="0" err="1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ст</a:t>
                </a:r>
                <a:r>
                  <a:rPr lang="en-US" b="1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. </a:t>
                </a:r>
                <a:r>
                  <a:rPr lang="uk-UA" b="1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датовано </a:t>
                </a:r>
                <a:r>
                  <a:rPr lang="uk-UA" b="1" dirty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4 </a:t>
                </a:r>
                <a:r>
                  <a:rPr lang="uk-UA" b="1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од. </a:t>
                </a:r>
                <a:r>
                  <a:rPr lang="uk-UA" b="1" dirty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зберігання; </a:t>
                </a:r>
                <a:r>
                  <a:rPr lang="en-US" b="1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XVII</a:t>
                </a:r>
                <a:r>
                  <a:rPr lang="uk-UA" b="1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uk-UA" b="1" dirty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ст. належать 17 примірників; </a:t>
                </a:r>
                <a:endParaRPr lang="en-US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en-US" b="1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XVIII</a:t>
                </a:r>
                <a:r>
                  <a:rPr lang="uk-UA" b="1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uk-UA" b="1" dirty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ст. – 675 одиниць. </a:t>
                </a:r>
                <a:r>
                  <a:rPr lang="uk-UA" b="1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Решта – книги ХІХ ст.</a:t>
                </a:r>
                <a:endPara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6388" name="Picture 4" descr="C:\Users\BibliotekaNDU\Desktop\Новая папка (2)\Изображение 061.jpg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5576" y="1754113"/>
                <a:ext cx="3980400" cy="286630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387" name="Picture 3" descr="C:\Users\BibliotekaNDU\Desktop\Новая папка (2)\Изображение 053.jpg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8272" y="702115"/>
                <a:ext cx="4824537" cy="3217927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BibliotekaNDU\Desktop\11 DSCN1466-1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5870" y="437936"/>
              <a:ext cx="2908945" cy="216959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6571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324635" y="524579"/>
            <a:ext cx="8422722" cy="5520809"/>
            <a:chOff x="253734" y="692696"/>
            <a:chExt cx="8422722" cy="5520809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611560" y="5013176"/>
              <a:ext cx="7848872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Н</a:t>
              </a:r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айдавнішим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об’єктом колекції С.П.</a:t>
              </a:r>
              <a:r>
                <a:rPr lang="uk-UA" b="1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Шевирьова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є гравірований портрет римського папи Юлія ІІ, що датується 1503 роком. Найдавніша книга датована 1545 роком: це видання опису стародавнього Риму Діонісія </a:t>
              </a:r>
              <a:r>
                <a:rPr lang="uk-UA" b="1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Галікарнаського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(Венеція, 1545 р.). </a:t>
              </a:r>
            </a:p>
          </p:txBody>
        </p:sp>
        <p:grpSp>
          <p:nvGrpSpPr>
            <p:cNvPr id="3" name="Группа 2"/>
            <p:cNvGrpSpPr/>
            <p:nvPr/>
          </p:nvGrpSpPr>
          <p:grpSpPr>
            <a:xfrm>
              <a:off x="253734" y="692696"/>
              <a:ext cx="8422722" cy="3816424"/>
              <a:chOff x="253734" y="692696"/>
              <a:chExt cx="8422722" cy="3816424"/>
            </a:xfrm>
          </p:grpSpPr>
          <p:pic>
            <p:nvPicPr>
              <p:cNvPr id="15362" name="Picture 2" descr="C:\Users\BibliotekaNDU\Desktop\Новая папка (2)\Изображение 040.jpg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3734" y="1340768"/>
                <a:ext cx="4534290" cy="316835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363" name="Picture 3" descr="C:\Users\BibliotekaNDU\Desktop\Новая папка (2)\Изображение 045.jpg"/>
              <p:cNvPicPr>
                <a:picLocks noChangeAspect="1" noChangeArrowheads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4243272" y="692696"/>
                <a:ext cx="4433184" cy="280831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7" name="Picture 2" descr="C:\Users\BibliotekaNDU\Desktop\IMG_022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708920"/>
            <a:ext cx="3198264" cy="1872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584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231149" y="332656"/>
            <a:ext cx="8661331" cy="5859943"/>
            <a:chOff x="231149" y="332656"/>
            <a:chExt cx="8661331" cy="5859943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231149" y="4869160"/>
              <a:ext cx="8661331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sz="20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Колекція автографів на книгах збірки С.П.</a:t>
              </a:r>
              <a:r>
                <a:rPr lang="uk-UA" sz="2000" b="1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Шевирьова</a:t>
              </a:r>
              <a:r>
                <a:rPr lang="uk-UA" sz="20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нараховує 129 одиниць, у т.ч. це дарчі записи видатних письменників, науковців та громадських діячів </a:t>
              </a:r>
              <a:r>
                <a:rPr lang="uk-UA" sz="20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(автографи М.Максимовича, М.</a:t>
              </a:r>
              <a:r>
                <a:rPr lang="uk-UA" sz="20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Погодіна</a:t>
              </a:r>
              <a:r>
                <a:rPr lang="uk-UA" sz="20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, А.</a:t>
              </a:r>
              <a:r>
                <a:rPr lang="uk-UA" sz="20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Майкова</a:t>
              </a:r>
              <a:r>
                <a:rPr lang="uk-UA" sz="20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, М.</a:t>
              </a:r>
              <a:r>
                <a:rPr lang="uk-UA" sz="20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Щєпкіна</a:t>
              </a:r>
              <a:r>
                <a:rPr lang="uk-UA" sz="20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, А.Мокрицького)</a:t>
              </a:r>
              <a:endParaRPr lang="uk-UA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" name="Группа 2"/>
            <p:cNvGrpSpPr/>
            <p:nvPr/>
          </p:nvGrpSpPr>
          <p:grpSpPr>
            <a:xfrm>
              <a:off x="755576" y="332656"/>
              <a:ext cx="7636066" cy="4371312"/>
              <a:chOff x="807213" y="584714"/>
              <a:chExt cx="7636066" cy="4371312"/>
            </a:xfrm>
          </p:grpSpPr>
          <p:pic>
            <p:nvPicPr>
              <p:cNvPr id="2051" name="Picture 3" descr="C:\Users\BibliotekaNDU\Desktop\Новая папка (2)\Изображение 038.jpg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327827">
                <a:off x="6823366" y="1330353"/>
                <a:ext cx="1619913" cy="270161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413" name="Picture 5" descr="C:\Users\BibliotekaNDU\Desktop\Новая папка (2)\Изображение 088.jpg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958254">
                <a:off x="2855324" y="597420"/>
                <a:ext cx="1685137" cy="2609771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410" name="Picture 2" descr="C:\Users\BibliotekaNDU\Desktop\Новая папка (2)\Изображение 086.jpg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409834">
                <a:off x="807213" y="1249997"/>
                <a:ext cx="1766857" cy="27706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412" name="Picture 4" descr="C:\Users\BibliotekaNDU\Desktop\Новая папка (2)\Изображение 070.jpg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585708">
                <a:off x="1978609" y="2333752"/>
                <a:ext cx="1601910" cy="2500543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0" name="Picture 2" descr="C:\Users\BibliotekaNDU\Desktop\Новая папка (2)\Изображение 094.jpg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744132">
                <a:off x="4890214" y="584714"/>
                <a:ext cx="1756249" cy="281880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414" name="Picture 6" descr="C:\Users\BibliotekaNDU\Desktop\Новая папка (2)\Изображение 091.jpg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36357" y="2136969"/>
                <a:ext cx="1631981" cy="240785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415" name="Picture 7" descr="C:\Users\BibliotekaNDU\Desktop\Новая папка (2)\Изображение 096.jpg"/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155807">
                <a:off x="6306154" y="2623657"/>
                <a:ext cx="1520235" cy="233236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84832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313324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chemeClr val="accent1">
                    <a:lumMod val="75000"/>
                  </a:schemeClr>
                </a:solidFill>
              </a:rPr>
              <a:t>У цілому особова книжкова збірка професора С.П.</a:t>
            </a:r>
            <a:r>
              <a:rPr lang="uk-UA" sz="2400" b="1" dirty="0" err="1">
                <a:solidFill>
                  <a:schemeClr val="accent1">
                    <a:lumMod val="75000"/>
                  </a:schemeClr>
                </a:solidFill>
              </a:rPr>
              <a:t>Шевирьова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</a:rPr>
              <a:t> – не тільки цінна в науковому та бібліографічному відношенні колекція європейських та російських видань 16-19 ст., але й унікальна історико-культурна пам'ятка меморіального значення.</a:t>
            </a:r>
          </a:p>
        </p:txBody>
      </p:sp>
      <p:pic>
        <p:nvPicPr>
          <p:cNvPr id="5122" name="Picture 2" descr="C:\Users\BibliotekaNDU\Desktop\Новая папка (2)\Изображение 06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8929" y="548152"/>
            <a:ext cx="5662166" cy="377662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190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mungaz.net/uploads/posts/2012-10/1349253092_1239212007_book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764704"/>
            <a:ext cx="5162288" cy="3501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69352" y="4941168"/>
            <a:ext cx="617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ДЯКУ</a:t>
            </a:r>
            <a:r>
              <a:rPr lang="uk-UA" sz="2800" b="1" smtClean="0">
                <a:solidFill>
                  <a:schemeClr val="accent1">
                    <a:lumMod val="75000"/>
                  </a:schemeClr>
                </a:solidFill>
              </a:rPr>
              <a:t>ЄМО</a:t>
            </a:r>
            <a:r>
              <a:rPr lang="ru-RU" sz="2800" b="1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ЗА УВАГУ!</a:t>
            </a:r>
            <a:endParaRPr lang="uk-UA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304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826448" y="552326"/>
            <a:ext cx="7560840" cy="5612978"/>
            <a:chOff x="826448" y="552326"/>
            <a:chExt cx="7560840" cy="5612978"/>
          </a:xfrm>
        </p:grpSpPr>
        <p:sp>
          <p:nvSpPr>
            <p:cNvPr id="2" name="TextBox 1"/>
            <p:cNvSpPr txBox="1"/>
            <p:nvPr/>
          </p:nvSpPr>
          <p:spPr>
            <a:xfrm>
              <a:off x="826448" y="4964975"/>
              <a:ext cx="756084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Однією із значних </a:t>
              </a:r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складових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фондового зібрання Бібліотеки імені академіка М.О.</a:t>
              </a:r>
              <a:r>
                <a:rPr lang="uk-UA" b="1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Лавровського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Ніжинського державного університету імені Миколи Гоголя є особова книжкова колекція Степана Петровича </a:t>
              </a:r>
              <a:r>
                <a:rPr lang="uk-UA" b="1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Шевирьова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(1806-1864</a:t>
              </a:r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)</a:t>
              </a:r>
              <a:endParaRPr lang="uk-UA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552326"/>
              <a:ext cx="7272808" cy="43370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6608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908720"/>
            <a:ext cx="410445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Степан Петрович </a:t>
            </a:r>
            <a:r>
              <a:rPr lang="uk-UA" sz="22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Шевирьов</a:t>
            </a:r>
            <a:r>
              <a:rPr lang="uk-UA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2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1806-1864) – професор </a:t>
            </a:r>
            <a:r>
              <a:rPr lang="uk-UA" sz="2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Московського університету, </a:t>
            </a:r>
            <a:r>
              <a:rPr lang="uk-UA" sz="2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академік </a:t>
            </a:r>
            <a:r>
              <a:rPr lang="uk-UA" sz="2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Петербурзької імператорської </a:t>
            </a:r>
            <a:r>
              <a:rPr lang="uk-UA" sz="2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Академії </a:t>
            </a:r>
            <a:r>
              <a:rPr lang="uk-UA" sz="2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Наук, </a:t>
            </a:r>
            <a:r>
              <a:rPr lang="uk-UA" sz="2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відомий літературознавець</a:t>
            </a:r>
          </a:p>
          <a:p>
            <a:r>
              <a:rPr lang="uk-UA" sz="2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 літературний критик, видатний письменник, журналіст </a:t>
            </a:r>
            <a:r>
              <a:rPr lang="uk-UA" sz="2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 </a:t>
            </a:r>
            <a:r>
              <a:rPr lang="uk-UA" sz="2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публіцист </a:t>
            </a:r>
            <a:r>
              <a:rPr lang="uk-UA" sz="2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слов’янофільського світогляду, </a:t>
            </a:r>
            <a:r>
              <a:rPr lang="uk-UA" sz="2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талановитий педагог, видавець </a:t>
            </a:r>
            <a:r>
              <a:rPr lang="uk-UA" sz="2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 </a:t>
            </a:r>
            <a:r>
              <a:rPr lang="uk-UA" sz="2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громадський діяч</a:t>
            </a:r>
            <a:endParaRPr lang="uk-UA" sz="2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&amp;SHcy;&amp;iecy;&amp;vcy;&amp;ycy;&amp;rcy;&amp;iocy;&amp;vcy;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89927"/>
            <a:ext cx="3312368" cy="5269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07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1001216" y="476672"/>
            <a:ext cx="7315200" cy="5688632"/>
            <a:chOff x="1001216" y="476672"/>
            <a:chExt cx="7315200" cy="5688632"/>
          </a:xfrm>
        </p:grpSpPr>
        <p:pic>
          <p:nvPicPr>
            <p:cNvPr id="6146" name="Picture 2" descr="http://history64.ru/UserFiles/saratov-1830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475656" y="476672"/>
              <a:ext cx="6336704" cy="365336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2" name="TextBox 1"/>
            <p:cNvSpPr txBox="1"/>
            <p:nvPr/>
          </p:nvSpPr>
          <p:spPr>
            <a:xfrm>
              <a:off x="1001216" y="4687976"/>
              <a:ext cx="731520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С.П. </a:t>
              </a:r>
              <a:r>
                <a:rPr lang="uk-UA" b="1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Шевирьов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народився </a:t>
              </a:r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18 (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30) жовтня 1806 р. у </a:t>
              </a:r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містечку Саратові. Ще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у ранньому дитинстві </a:t>
              </a:r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виявляє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схильність </a:t>
              </a:r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до літературної діяльності.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Навчається у Благородному </a:t>
              </a:r>
              <a:endParaRPr lang="uk-UA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пансіоні при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Московському університеті, </a:t>
              </a:r>
              <a:endParaRPr lang="uk-UA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який закінчує з відзнакою  у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1822 </a:t>
              </a:r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р</a:t>
              </a:r>
              <a:endParaRPr lang="uk-UA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939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175209"/>
            <a:ext cx="88569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>Громадську діяльність молодий </a:t>
            </a:r>
            <a:r>
              <a:rPr lang="uk-UA" b="1" dirty="0" err="1">
                <a:solidFill>
                  <a:schemeClr val="accent1">
                    <a:lumMod val="75000"/>
                  </a:schemeClr>
                </a:solidFill>
              </a:rPr>
              <a:t>Шевирьов</a:t>
            </a:r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> розпочинає помічником бібліотекаря Московського архіву 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колегії </a:t>
            </a:r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>іноземних справ. 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Він стає </a:t>
            </a:r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>активним учасником літературних вечорів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приєднується </a:t>
            </a:r>
          </a:p>
          <a:p>
            <a:pPr algn="ctr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до </a:t>
            </a:r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>літературно-філософського гуртка «любомудрів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uk-UA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У </a:t>
            </a:r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>цей час </a:t>
            </a:r>
            <a:r>
              <a:rPr lang="uk-UA" b="1" dirty="0" err="1">
                <a:solidFill>
                  <a:schemeClr val="accent1">
                    <a:lumMod val="75000"/>
                  </a:schemeClr>
                </a:solidFill>
              </a:rPr>
              <a:t>Шевирьов</a:t>
            </a:r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> знайомиться з Михайлом </a:t>
            </a:r>
            <a:r>
              <a:rPr lang="uk-UA" b="1" dirty="0" err="1">
                <a:solidFill>
                  <a:schemeClr val="accent1">
                    <a:lumMod val="75000"/>
                  </a:schemeClr>
                </a:solidFill>
              </a:rPr>
              <a:t>Погодіним</a:t>
            </a:r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>, у якому знаходить однодумця та духовного соратника. 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Окремою </a:t>
            </a:r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>сторінкою 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його життя стали </a:t>
            </a:r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>багаторічні приятельські взаємини з Миколою Гоголем</a:t>
            </a:r>
            <a:r>
              <a:rPr lang="uk-UA" sz="2000" b="1" dirty="0">
                <a:solidFill>
                  <a:schemeClr val="accent1">
                    <a:lumMod val="75000"/>
                  </a:schemeClr>
                </a:solidFill>
              </a:rPr>
              <a:t>. 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827584" y="621202"/>
            <a:ext cx="7471711" cy="3000009"/>
            <a:chOff x="827584" y="801502"/>
            <a:chExt cx="7471711" cy="3000009"/>
          </a:xfrm>
        </p:grpSpPr>
        <p:pic>
          <p:nvPicPr>
            <p:cNvPr id="1026" name="Picture 2" descr="C:\Users\BibliotekaNDU\Desktop\Новая папка (2)\shevyrev-sp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7884" y="1053264"/>
              <a:ext cx="2196244" cy="274824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Users\BibliotekaNDU\Desktop\Новая папка (2)\Гоголь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8184" y="804442"/>
              <a:ext cx="2071111" cy="2761482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BibliotekaNDU\Desktop\Новая папка (2)\Новый рисунок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801502"/>
              <a:ext cx="2160240" cy="2761482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TextBox 3"/>
          <p:cNvSpPr txBox="1"/>
          <p:nvPr/>
        </p:nvSpPr>
        <p:spPr>
          <a:xfrm>
            <a:off x="827584" y="364502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chemeClr val="accent1">
                    <a:lumMod val="75000"/>
                  </a:schemeClr>
                </a:solidFill>
              </a:rPr>
              <a:t>М.П.</a:t>
            </a:r>
            <a:r>
              <a:rPr lang="uk-UA" dirty="0" err="1" smtClean="0">
                <a:solidFill>
                  <a:schemeClr val="accent1">
                    <a:lumMod val="75000"/>
                  </a:schemeClr>
                </a:solidFill>
              </a:rPr>
              <a:t>Погодін</a:t>
            </a:r>
            <a:endParaRPr lang="uk-U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27884" y="3805877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chemeClr val="accent1">
                    <a:lumMod val="75000"/>
                  </a:schemeClr>
                </a:solidFill>
              </a:rPr>
              <a:t>С.П.</a:t>
            </a:r>
            <a:r>
              <a:rPr lang="uk-UA" dirty="0" err="1" smtClean="0">
                <a:solidFill>
                  <a:schemeClr val="accent1">
                    <a:lumMod val="75000"/>
                  </a:schemeClr>
                </a:solidFill>
              </a:rPr>
              <a:t>Шевирьов</a:t>
            </a:r>
            <a:endParaRPr lang="uk-U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63992" y="3621211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chemeClr val="accent1">
                    <a:lumMod val="75000"/>
                  </a:schemeClr>
                </a:solidFill>
              </a:rPr>
              <a:t>М.В.Гоголь</a:t>
            </a:r>
            <a:endParaRPr lang="uk-U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46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467544" y="548679"/>
            <a:ext cx="8450330" cy="5552168"/>
            <a:chOff x="467544" y="548679"/>
            <a:chExt cx="8450330" cy="555216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467544" y="5085184"/>
              <a:ext cx="8208911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sz="20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Визначною подією у житті </a:t>
              </a:r>
              <a:r>
                <a:rPr lang="uk-UA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С.П.</a:t>
              </a:r>
              <a:r>
                <a:rPr lang="uk-UA" sz="2000" b="1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Шевирьова</a:t>
              </a:r>
              <a:r>
                <a:rPr lang="uk-UA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стала </a:t>
              </a:r>
              <a:r>
                <a:rPr lang="uk-UA" sz="20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перша закордонна подорож 1829-1832 років. У якості вихователя сина княгині Зінаїди </a:t>
              </a:r>
              <a:r>
                <a:rPr lang="uk-UA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Волконської </a:t>
              </a:r>
              <a:r>
                <a:rPr lang="uk-UA" sz="20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молодий літератор </a:t>
              </a:r>
              <a:r>
                <a:rPr lang="uk-UA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їде </a:t>
              </a:r>
              <a:r>
                <a:rPr lang="uk-UA" sz="20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в </a:t>
              </a:r>
              <a:r>
                <a:rPr lang="uk-UA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Італію</a:t>
              </a:r>
              <a:endParaRPr lang="uk-UA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796136" y="4365104"/>
              <a:ext cx="31217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Зінаїда Волконська</a:t>
              </a:r>
            </a:p>
            <a:p>
              <a:pPr algn="ctr"/>
              <a:r>
                <a:rPr lang="uk-UA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(1789-1862)</a:t>
              </a:r>
              <a:endParaRPr lang="uk-UA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5124" name="Picture 4" descr="https://adamses.files.wordpress.com/2011/06/zvolkonskaja1.jpe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548679"/>
              <a:ext cx="2824794" cy="3707542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6" name="Picture 6" descr="https://upload.wikimedia.org/wikipedia/commons/thumb/7/7e/Trevi_Fountain%2C_Rome%2C_Italy_2_-_May_2007.jpg/800px-Trevi_Fountain%2C_Rome%2C_Italy_2_-_May_2007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561256"/>
              <a:ext cx="4896544" cy="324889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638741" y="3933056"/>
              <a:ext cx="48965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Палаццо По</a:t>
              </a:r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лі в Римі, що належав З.Волконській</a:t>
              </a:r>
              <a:endParaRPr lang="uk-UA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200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566980" y="548680"/>
            <a:ext cx="8397508" cy="5616624"/>
            <a:chOff x="566980" y="548680"/>
            <a:chExt cx="8397508" cy="5616624"/>
          </a:xfrm>
        </p:grpSpPr>
        <p:pic>
          <p:nvPicPr>
            <p:cNvPr id="3074" name="Picture 2" descr="http://lh6.ggpht.com/-WNhqfXyKtNU/UtKl7DED4VI/AAAAAAACQ48/bgkvIxajwjk/clip_image005%25255B3%25255D.jpg?imgmax=80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2" y="548680"/>
              <a:ext cx="5419350" cy="365695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5" name="Picture 3" descr="C:\Users\BibliotekaNDU\Desktop\Новая папка (2)\scrn_big_1 (2)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14500" y="1321073"/>
              <a:ext cx="2734184" cy="3848362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3577952" y="4288740"/>
              <a:ext cx="50405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Московський університет у ХІХ ст.</a:t>
              </a:r>
              <a:endParaRPr lang="uk-UA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66980" y="5351470"/>
              <a:ext cx="29502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С.П.</a:t>
              </a:r>
              <a:r>
                <a:rPr lang="uk-UA" b="1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Шевирьов</a:t>
              </a:r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algn="ctr"/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1830-ті рр.</a:t>
              </a:r>
              <a:endParaRPr lang="uk-UA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3649176" y="4841865"/>
              <a:ext cx="5315312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uk-UA" sz="20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Після повернення на </a:t>
              </a:r>
              <a:r>
                <a:rPr lang="uk-UA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батьківщину С.П.</a:t>
              </a:r>
              <a:r>
                <a:rPr lang="uk-UA" sz="2000" b="1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Шевирьов</a:t>
              </a:r>
              <a:r>
                <a:rPr lang="uk-UA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uk-UA" sz="20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отримує посаду </a:t>
              </a:r>
              <a:r>
                <a:rPr lang="uk-UA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ад’юнкта </a:t>
              </a:r>
              <a:r>
                <a:rPr lang="uk-UA" sz="20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кафедри російської словесності у </a:t>
              </a:r>
              <a:r>
                <a:rPr lang="uk-UA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Московському університеті</a:t>
              </a:r>
              <a:endParaRPr lang="uk-UA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524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89565" y="694083"/>
            <a:ext cx="8735005" cy="5543229"/>
            <a:chOff x="189565" y="694083"/>
            <a:chExt cx="8735005" cy="5543229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07896" y="5036983"/>
              <a:ext cx="842493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Університетська кар’єра </a:t>
              </a:r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С.П.</a:t>
              </a:r>
              <a:r>
                <a:rPr lang="uk-UA" b="1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Шевирьова</a:t>
              </a:r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була стрімкою та успішною</a:t>
              </a:r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.</a:t>
              </a:r>
            </a:p>
            <a:p>
              <a:pPr algn="ctr"/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Лекції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молодого професора користувалися популярністю у </a:t>
              </a:r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студентів;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виходять друком ґрунтовні монографії </a:t>
              </a:r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та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багатотомні </a:t>
              </a:r>
              <a:endParaRPr lang="uk-UA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видання праць </a:t>
              </a:r>
              <a:r>
                <a:rPr lang="uk-UA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науковця</a:t>
              </a:r>
              <a:r>
                <a:rPr lang="uk-UA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.</a:t>
              </a:r>
              <a:endParaRPr lang="uk-UA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" name="Группа 4"/>
            <p:cNvGrpSpPr/>
            <p:nvPr/>
          </p:nvGrpSpPr>
          <p:grpSpPr>
            <a:xfrm>
              <a:off x="189565" y="694083"/>
              <a:ext cx="8735005" cy="4184104"/>
              <a:chOff x="189565" y="694083"/>
              <a:chExt cx="8735005" cy="4184104"/>
            </a:xfrm>
          </p:grpSpPr>
          <p:pic>
            <p:nvPicPr>
              <p:cNvPr id="3074" name="Picture 2" descr="http://www.kniga.ru/upload/covers/590/5909f8e92b71344669fb4bce2640fbf7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20364" y="715465"/>
                <a:ext cx="1905000" cy="3048001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199" name="Picture 7" descr="http://kn-pam.pskovlib.ru/images/shevyrevbook.JPG"/>
              <p:cNvPicPr>
                <a:picLocks noChangeAspect="1" noChangeArrowheads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350042" y="694083"/>
                <a:ext cx="1920217" cy="292955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194" name="Picture 2" descr="http://www.vnikitskom.ru/antique/images/lots/cache/20-069-200-11074670_m_600x600.jpg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9565" y="694083"/>
                <a:ext cx="1864365" cy="286091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197" name="Picture 5" descr="http://www.vnikitskom.ru/antique/images/lots-new/61/cache/56-026-2084-3-C6110981_m_600x600.jpg"/>
              <p:cNvPicPr>
                <a:picLocks noChangeAspect="1" noChangeArrowheads="1"/>
              </p:cNvPicPr>
              <p:nvPr/>
            </p:nvPicPr>
            <p:blipFill rotWithShape="1">
              <a:blip r:embed="rId5" cstate="screen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88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075845" y="2142822"/>
                <a:ext cx="1779584" cy="273536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201" name="Picture 9" descr="&amp;Kcy;&amp;acy;&amp;rcy;&amp;tcy;&amp;icy;&amp;ncy;&amp;kcy;&amp;icy; &amp;pcy;&amp;ocy; &amp;zcy;&amp;acy;&amp;pcy;&amp;rcy;&amp;ocy;&amp;scy;&amp;ucy; &amp;scy;&amp;tcy;&amp;iecy;&amp;pcy;&amp;acy;&amp;ncy; &amp;shcy;&amp;iecy;&amp;vcy;&amp;ycy;&amp;rcy;&amp;iocy;&amp;vcy;"/>
              <p:cNvPicPr>
                <a:picLocks noChangeAspect="1" noChangeArrowheads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360097" y="2197185"/>
                <a:ext cx="1820324" cy="262663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204" name="Picture 12" descr="C:\Users\BibliotekaNDU\Desktop\Новая папка (2)\С.П.Шевирьов.jp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88224" y="804585"/>
                <a:ext cx="2336346" cy="3721647"/>
              </a:xfrm>
              <a:prstGeom prst="ellipse">
                <a:avLst/>
              </a:prstGeom>
              <a:ln w="63500" cap="rnd">
                <a:solidFill>
                  <a:srgbClr val="333333"/>
                </a:solidFill>
              </a:ln>
              <a:effectLst>
                <a:outerShdw blurRad="381000" dist="292100" dir="5400000" sx="-80000" sy="-18000" rotWithShape="0">
                  <a:srgbClr val="000000">
                    <a:alpha val="22000"/>
                  </a:srgbClr>
                </a:outerShdw>
              </a:effectLst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65868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rumagic.com/ru_zar/sci_philosophy/kireevskiy/0/n28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728066"/>
            <a:ext cx="5715000" cy="44291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5373216"/>
            <a:ext cx="7056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C00000"/>
                </a:solidFill>
              </a:rPr>
              <a:t>Професор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srgbClr val="C00000"/>
                </a:solidFill>
              </a:rPr>
              <a:t>С.П. </a:t>
            </a:r>
            <a:r>
              <a:rPr lang="ru-RU" sz="2000" b="1" dirty="0" err="1" smtClean="0">
                <a:solidFill>
                  <a:srgbClr val="C00000"/>
                </a:solidFill>
              </a:rPr>
              <a:t>Шевирьов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</a:rPr>
              <a:t>чита</a:t>
            </a:r>
            <a:r>
              <a:rPr lang="uk-UA" sz="2000" b="1" dirty="0">
                <a:solidFill>
                  <a:srgbClr val="C00000"/>
                </a:solidFill>
              </a:rPr>
              <a:t>є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</a:rPr>
              <a:t>лекцію</a:t>
            </a:r>
            <a:r>
              <a:rPr lang="ru-RU" sz="2000" b="1" dirty="0" smtClean="0">
                <a:solidFill>
                  <a:srgbClr val="C00000"/>
                </a:solidFill>
              </a:rPr>
              <a:t> з </a:t>
            </a:r>
            <a:r>
              <a:rPr lang="ru-RU" sz="2000" b="1" dirty="0" err="1" smtClean="0">
                <a:solidFill>
                  <a:srgbClr val="C00000"/>
                </a:solidFill>
              </a:rPr>
              <a:t>російської</a:t>
            </a:r>
            <a:r>
              <a:rPr lang="ru-RU" sz="2000" b="1" dirty="0" smtClean="0">
                <a:solidFill>
                  <a:srgbClr val="C00000"/>
                </a:solidFill>
              </a:rPr>
              <a:t>  </a:t>
            </a:r>
            <a:r>
              <a:rPr lang="ru-RU" sz="2000" b="1" dirty="0" err="1" smtClean="0">
                <a:solidFill>
                  <a:srgbClr val="C00000"/>
                </a:solidFill>
              </a:rPr>
              <a:t>філології</a:t>
            </a:r>
            <a:r>
              <a:rPr lang="ru-RU" sz="2000" b="1" dirty="0" smtClean="0">
                <a:solidFill>
                  <a:srgbClr val="C00000"/>
                </a:solidFill>
              </a:rPr>
              <a:t> . </a:t>
            </a:r>
            <a:r>
              <a:rPr lang="ru-RU" sz="2000" b="1" dirty="0" err="1" smtClean="0">
                <a:solidFill>
                  <a:srgbClr val="C00000"/>
                </a:solidFill>
              </a:rPr>
              <a:t>Малюнок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</a:rPr>
              <a:t>Тихомірова</a:t>
            </a:r>
            <a:r>
              <a:rPr lang="ru-RU" sz="2000" b="1" dirty="0">
                <a:solidFill>
                  <a:srgbClr val="C00000"/>
                </a:solidFill>
              </a:rPr>
              <a:t>. 1844 </a:t>
            </a:r>
            <a:r>
              <a:rPr lang="ru-RU" sz="2000" b="1" dirty="0" smtClean="0">
                <a:solidFill>
                  <a:srgbClr val="C00000"/>
                </a:solidFill>
              </a:rPr>
              <a:t>р.</a:t>
            </a:r>
            <a:endParaRPr lang="uk-UA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8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431</TotalTime>
  <Words>676</Words>
  <Application>Microsoft Office PowerPoint</Application>
  <PresentationFormat>Экран (4:3)</PresentationFormat>
  <Paragraphs>61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NewsPrint</vt:lpstr>
      <vt:lpstr>ОСОБОВА КОЛЕКЦІЯ ПРОФЕСОРА С.П.ШЕВИРЬОВА  У ФОНДОВОМУ ЗІБРАННІ БІБЛІОТЕКИ НІЖИНСЬКОГО ДЕРЖАВНОГО УНІВЕРСИТЕТУ  ІМЕНІ МИКОЛИ ГОГОЛЯ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ОСОБОВА КОЛЕКЦІЯ ПРОФЕСОРА С.П.ШЕВИРЬОВА  У ФОНДОВОМУ ЗІБРАННІ БІБЛІОТЕКИ НІЖИНСЬКОГО ДЕРЖАВНОГО УНІВЕРСИТЕТУ ІМЕНІ МИКОЛИ ГОГОЛЯ</dc:title>
  <dc:creator>BibliotekaNDU</dc:creator>
  <cp:lastModifiedBy>BibliotekaNDU</cp:lastModifiedBy>
  <cp:revision>44</cp:revision>
  <dcterms:created xsi:type="dcterms:W3CDTF">2016-10-02T17:59:24Z</dcterms:created>
  <dcterms:modified xsi:type="dcterms:W3CDTF">2016-10-04T18:05:11Z</dcterms:modified>
</cp:coreProperties>
</file>